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4.xml" ContentType="application/vnd.openxmlformats-officedocument.presentationml.notesSlid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77" r:id="rId1"/>
    <p:sldMasterId id="2147483889" r:id="rId2"/>
    <p:sldMasterId id="2147483865" r:id="rId3"/>
    <p:sldMasterId id="2147483901" r:id="rId4"/>
    <p:sldMasterId id="2147483853" r:id="rId5"/>
  </p:sldMasterIdLst>
  <p:notesMasterIdLst>
    <p:notesMasterId r:id="rId42"/>
  </p:notesMasterIdLst>
  <p:sldIdLst>
    <p:sldId id="261" r:id="rId6"/>
    <p:sldId id="506" r:id="rId7"/>
    <p:sldId id="285" r:id="rId8"/>
    <p:sldId id="454" r:id="rId9"/>
    <p:sldId id="455" r:id="rId10"/>
    <p:sldId id="465" r:id="rId11"/>
    <p:sldId id="456" r:id="rId12"/>
    <p:sldId id="501" r:id="rId13"/>
    <p:sldId id="467" r:id="rId14"/>
    <p:sldId id="480" r:id="rId15"/>
    <p:sldId id="469" r:id="rId16"/>
    <p:sldId id="502" r:id="rId17"/>
    <p:sldId id="490" r:id="rId18"/>
    <p:sldId id="491" r:id="rId19"/>
    <p:sldId id="492" r:id="rId20"/>
    <p:sldId id="493" r:id="rId21"/>
    <p:sldId id="494" r:id="rId22"/>
    <p:sldId id="470" r:id="rId23"/>
    <p:sldId id="471" r:id="rId24"/>
    <p:sldId id="483" r:id="rId25"/>
    <p:sldId id="482" r:id="rId26"/>
    <p:sldId id="484" r:id="rId27"/>
    <p:sldId id="481" r:id="rId28"/>
    <p:sldId id="479" r:id="rId29"/>
    <p:sldId id="473" r:id="rId30"/>
    <p:sldId id="495" r:id="rId31"/>
    <p:sldId id="478" r:id="rId32"/>
    <p:sldId id="466" r:id="rId33"/>
    <p:sldId id="474" r:id="rId34"/>
    <p:sldId id="496" r:id="rId35"/>
    <p:sldId id="497" r:id="rId36"/>
    <p:sldId id="498" r:id="rId37"/>
    <p:sldId id="499" r:id="rId38"/>
    <p:sldId id="488" r:id="rId39"/>
    <p:sldId id="500" r:id="rId40"/>
    <p:sldId id="504" r:id="rId41"/>
  </p:sldIdLst>
  <p:sldSz cx="12192000" cy="6858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lpoliti Simona (OPW)" initials="BS(" lastIdx="2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187C8"/>
    <a:srgbClr val="CCFFFF"/>
    <a:srgbClr val="66FFFF"/>
    <a:srgbClr val="004D99"/>
    <a:srgbClr val="66FF99"/>
    <a:srgbClr val="FFCC66"/>
    <a:srgbClr val="FFCCFF"/>
    <a:srgbClr val="0033CC"/>
    <a:srgbClr val="54555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0347" autoAdjust="0"/>
  </p:normalViewPr>
  <p:slideViewPr>
    <p:cSldViewPr snapToGrid="0">
      <p:cViewPr varScale="1">
        <p:scale>
          <a:sx n="77" d="100"/>
          <a:sy n="77" d="100"/>
        </p:scale>
        <p:origin x="72" y="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commentAuthors" Target="commentAuthor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obfs\utenti\WCM\Pillar%20FI\SMED\IF90\Pareto%20Codici%20IF90_2020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Dopo%20-%20Audit%202020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obfs\utenti\WCM%20Pillar%20Leader\Pillar%20CD%20Cost%20Deployment\CD_FY19\2019_06_Calcolo%20C%20MATRIX\Fermi_Nicim\2019_09_13_Valorizzazione%20Fermi%20NICIM_Mese%20Maggio%20Giugno%20Luglio%2019%20x%20meeting%20rev%20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Audit%2020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Audit%2020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Video%20RESUL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Pareto</a:t>
            </a:r>
            <a:r>
              <a:rPr lang="it-IT" baseline="0"/>
              <a:t> Volumi IF90</a:t>
            </a:r>
            <a:endParaRPr lang="it-IT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Audit!$B$2:$B$13</c:f>
              <c:numCache>
                <c:formatCode>General</c:formatCode>
                <c:ptCount val="12"/>
                <c:pt idx="0">
                  <c:v>179050051</c:v>
                </c:pt>
                <c:pt idx="1">
                  <c:v>179050770</c:v>
                </c:pt>
                <c:pt idx="2">
                  <c:v>179820080</c:v>
                </c:pt>
                <c:pt idx="3">
                  <c:v>179220670</c:v>
                </c:pt>
                <c:pt idx="4">
                  <c:v>179050250</c:v>
                </c:pt>
                <c:pt idx="5">
                  <c:v>179050560</c:v>
                </c:pt>
                <c:pt idx="6">
                  <c:v>179050600</c:v>
                </c:pt>
                <c:pt idx="7">
                  <c:v>181050090</c:v>
                </c:pt>
                <c:pt idx="8">
                  <c:v>181050220</c:v>
                </c:pt>
                <c:pt idx="9">
                  <c:v>181080210</c:v>
                </c:pt>
                <c:pt idx="10">
                  <c:v>179220321</c:v>
                </c:pt>
                <c:pt idx="11">
                  <c:v>179050510</c:v>
                </c:pt>
              </c:numCache>
            </c:numRef>
          </c:cat>
          <c:val>
            <c:numRef>
              <c:f>Audit!$C$2:$C$13</c:f>
              <c:numCache>
                <c:formatCode>#,##0</c:formatCode>
                <c:ptCount val="12"/>
                <c:pt idx="0">
                  <c:v>2321</c:v>
                </c:pt>
                <c:pt idx="1">
                  <c:v>1100</c:v>
                </c:pt>
                <c:pt idx="2">
                  <c:v>766</c:v>
                </c:pt>
                <c:pt idx="3">
                  <c:v>560</c:v>
                </c:pt>
                <c:pt idx="4">
                  <c:v>300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150</c:v>
                </c:pt>
                <c:pt idx="1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9C-410B-9942-B200C1C9B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4685440"/>
        <c:axId val="134686976"/>
      </c:barChart>
      <c:lineChart>
        <c:grouping val="standard"/>
        <c:varyColors val="0"/>
        <c:ser>
          <c:idx val="1"/>
          <c:order val="1"/>
          <c:tx>
            <c:strRef>
              <c:f>Audit!$D$1</c:f>
              <c:strCache>
                <c:ptCount val="1"/>
                <c:pt idx="0">
                  <c:v>Cumulata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Audit!$D$2:$D$13</c:f>
              <c:numCache>
                <c:formatCode>0%</c:formatCode>
                <c:ptCount val="12"/>
                <c:pt idx="0">
                  <c:v>0.36858821661108471</c:v>
                </c:pt>
                <c:pt idx="1">
                  <c:v>0.54327457519453715</c:v>
                </c:pt>
                <c:pt idx="2">
                  <c:v>0.66491980308083243</c:v>
                </c:pt>
                <c:pt idx="3">
                  <c:v>0.75385104017786264</c:v>
                </c:pt>
                <c:pt idx="4">
                  <c:v>0.80149277433698596</c:v>
                </c:pt>
                <c:pt idx="5">
                  <c:v>0.83325393044306828</c:v>
                </c:pt>
                <c:pt idx="6">
                  <c:v>0.8650150865491506</c:v>
                </c:pt>
                <c:pt idx="7">
                  <c:v>0.89677624265523281</c:v>
                </c:pt>
                <c:pt idx="8">
                  <c:v>0.92853739876131458</c:v>
                </c:pt>
                <c:pt idx="9">
                  <c:v>0.96029855486739701</c:v>
                </c:pt>
                <c:pt idx="10">
                  <c:v>0.98411942194695845</c:v>
                </c:pt>
                <c:pt idx="11">
                  <c:v>0.99999999999999978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A9C-410B-9942-B200C1C9B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4690304"/>
        <c:axId val="134688768"/>
      </c:lineChart>
      <c:catAx>
        <c:axId val="13468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86976"/>
        <c:crosses val="autoZero"/>
        <c:auto val="1"/>
        <c:lblAlgn val="ctr"/>
        <c:lblOffset val="100"/>
        <c:noMultiLvlLbl val="0"/>
      </c:catAx>
      <c:valAx>
        <c:axId val="13468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85440"/>
        <c:crosses val="autoZero"/>
        <c:crossBetween val="between"/>
      </c:valAx>
      <c:valAx>
        <c:axId val="134688768"/>
        <c:scaling>
          <c:orientation val="minMax"/>
          <c:max val="1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90304"/>
        <c:crosses val="max"/>
        <c:crossBetween val="between"/>
      </c:valAx>
      <c:catAx>
        <c:axId val="134690304"/>
        <c:scaling>
          <c:orientation val="minMax"/>
        </c:scaling>
        <c:delete val="1"/>
        <c:axPos val="b"/>
        <c:majorTickMark val="out"/>
        <c:minorTickMark val="none"/>
        <c:tickLblPos val="none"/>
        <c:crossAx val="1346887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Audit'!$F$2</c:f>
              <c:strCache>
                <c:ptCount val="1"/>
                <c:pt idx="0">
                  <c:v>Tprep [h/sett]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Audit'!$N$3:$N$9</c:f>
              <c:numCache>
                <c:formatCode>General</c:formatCode>
                <c:ptCount val="7"/>
                <c:pt idx="0">
                  <c:v>37</c:v>
                </c:pt>
                <c:pt idx="1">
                  <c:v>38</c:v>
                </c:pt>
                <c:pt idx="2">
                  <c:v>39</c:v>
                </c:pt>
                <c:pt idx="3">
                  <c:v>40</c:v>
                </c:pt>
                <c:pt idx="4">
                  <c:v>41</c:v>
                </c:pt>
                <c:pt idx="5">
                  <c:v>42</c:v>
                </c:pt>
                <c:pt idx="6">
                  <c:v>43</c:v>
                </c:pt>
              </c:numCache>
            </c:numRef>
          </c:cat>
          <c:val>
            <c:numRef>
              <c:f>'Metriche Audit'!$Q$3:$Q$9</c:f>
              <c:numCache>
                <c:formatCode>General</c:formatCode>
                <c:ptCount val="7"/>
                <c:pt idx="0">
                  <c:v>3.56</c:v>
                </c:pt>
                <c:pt idx="1">
                  <c:v>4.0199999999999996</c:v>
                </c:pt>
                <c:pt idx="2">
                  <c:v>3.04</c:v>
                </c:pt>
                <c:pt idx="3">
                  <c:v>2.1</c:v>
                </c:pt>
                <c:pt idx="4">
                  <c:v>5.56</c:v>
                </c:pt>
                <c:pt idx="5">
                  <c:v>3.9</c:v>
                </c:pt>
                <c:pt idx="6">
                  <c:v>3.8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D7-409F-85E3-24C93B6BD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Settimana 2020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T ChangeOver [h]</a:t>
                </a:r>
              </a:p>
            </c:rich>
          </c:tx>
          <c:layout>
            <c:manualLayout>
              <c:xMode val="edge"/>
              <c:yMode val="edge"/>
              <c:x val="7.354531564114866E-3"/>
              <c:y val="0.363075126678341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C-Matri</a:t>
            </a:r>
            <a:r>
              <a:rPr lang="it-IT" baseline="0" dirty="0"/>
              <a:t>x ChangeOver 2019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6968322355931929E-2"/>
          <c:y val="0.11615740740740738"/>
          <c:w val="0.91531917518143113"/>
          <c:h val="0.617031933508311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'SET UP'!$C$1</c:f>
              <c:strCache>
                <c:ptCount val="1"/>
                <c:pt idx="0">
                  <c:v> Perdita € 
Anno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'SET UP'!$B$2:$B$36</c:f>
              <c:strCache>
                <c:ptCount val="35"/>
                <c:pt idx="0">
                  <c:v>IF90</c:v>
                </c:pt>
                <c:pt idx="1">
                  <c:v>IF15</c:v>
                </c:pt>
                <c:pt idx="2">
                  <c:v>L26_1994</c:v>
                </c:pt>
                <c:pt idx="3">
                  <c:v>IF34</c:v>
                </c:pt>
                <c:pt idx="4">
                  <c:v>IF05</c:v>
                </c:pt>
                <c:pt idx="5">
                  <c:v>IF85</c:v>
                </c:pt>
                <c:pt idx="6">
                  <c:v>IF86</c:v>
                </c:pt>
                <c:pt idx="7">
                  <c:v>656</c:v>
                </c:pt>
                <c:pt idx="8">
                  <c:v>L28_2023</c:v>
                </c:pt>
                <c:pt idx="9">
                  <c:v>IF30</c:v>
                </c:pt>
                <c:pt idx="10">
                  <c:v>IF83</c:v>
                </c:pt>
                <c:pt idx="11">
                  <c:v>L04_840</c:v>
                </c:pt>
                <c:pt idx="12">
                  <c:v>IF78</c:v>
                </c:pt>
                <c:pt idx="13">
                  <c:v>IF75</c:v>
                </c:pt>
                <c:pt idx="14">
                  <c:v>IF79</c:v>
                </c:pt>
                <c:pt idx="15">
                  <c:v>IF41</c:v>
                </c:pt>
                <c:pt idx="16">
                  <c:v>IF28</c:v>
                </c:pt>
                <c:pt idx="17">
                  <c:v>L01A_808</c:v>
                </c:pt>
                <c:pt idx="18">
                  <c:v>IF25</c:v>
                </c:pt>
                <c:pt idx="19">
                  <c:v>IF71</c:v>
                </c:pt>
                <c:pt idx="20">
                  <c:v>IF35</c:v>
                </c:pt>
                <c:pt idx="21">
                  <c:v>IF72</c:v>
                </c:pt>
                <c:pt idx="22">
                  <c:v>IF31</c:v>
                </c:pt>
                <c:pt idx="23">
                  <c:v>IF77</c:v>
                </c:pt>
                <c:pt idx="24">
                  <c:v>IF49</c:v>
                </c:pt>
                <c:pt idx="25">
                  <c:v>IF21</c:v>
                </c:pt>
                <c:pt idx="26">
                  <c:v>L01B1959</c:v>
                </c:pt>
                <c:pt idx="27">
                  <c:v>IF22</c:v>
                </c:pt>
                <c:pt idx="28">
                  <c:v>IF39</c:v>
                </c:pt>
                <c:pt idx="29">
                  <c:v>231</c:v>
                </c:pt>
                <c:pt idx="30">
                  <c:v>IF23</c:v>
                </c:pt>
                <c:pt idx="31">
                  <c:v>L11_1922</c:v>
                </c:pt>
                <c:pt idx="32">
                  <c:v>IF20</c:v>
                </c:pt>
                <c:pt idx="33">
                  <c:v>IF02</c:v>
                </c:pt>
                <c:pt idx="34">
                  <c:v>IF18</c:v>
                </c:pt>
              </c:strCache>
            </c:strRef>
          </c:cat>
          <c:val>
            <c:numRef>
              <c:f>'SET UP'!$C$2:$C$36</c:f>
              <c:numCache>
                <c:formatCode>0.0</c:formatCode>
                <c:ptCount val="35"/>
                <c:pt idx="0">
                  <c:v>29489.90450473766</c:v>
                </c:pt>
                <c:pt idx="1">
                  <c:v>23405.94043127646</c:v>
                </c:pt>
                <c:pt idx="2">
                  <c:v>20885.331125284429</c:v>
                </c:pt>
                <c:pt idx="3">
                  <c:v>19775.16969975442</c:v>
                </c:pt>
                <c:pt idx="4">
                  <c:v>18906.508657519124</c:v>
                </c:pt>
                <c:pt idx="5">
                  <c:v>18772.472120575159</c:v>
                </c:pt>
                <c:pt idx="6">
                  <c:v>18139.412530658978</c:v>
                </c:pt>
                <c:pt idx="7">
                  <c:v>17740.869980182262</c:v>
                </c:pt>
                <c:pt idx="8">
                  <c:v>17668.770234158401</c:v>
                </c:pt>
                <c:pt idx="9">
                  <c:v>17214.236883924321</c:v>
                </c:pt>
                <c:pt idx="10">
                  <c:v>16230.749471202187</c:v>
                </c:pt>
                <c:pt idx="11">
                  <c:v>16116.397417935073</c:v>
                </c:pt>
                <c:pt idx="12">
                  <c:v>16081.011057053347</c:v>
                </c:pt>
                <c:pt idx="13">
                  <c:v>15450.319628177091</c:v>
                </c:pt>
                <c:pt idx="14">
                  <c:v>15243.478218603292</c:v>
                </c:pt>
                <c:pt idx="15">
                  <c:v>14914.542007917516</c:v>
                </c:pt>
                <c:pt idx="16">
                  <c:v>14147.95021786695</c:v>
                </c:pt>
                <c:pt idx="17">
                  <c:v>13284.301885657263</c:v>
                </c:pt>
                <c:pt idx="18">
                  <c:v>13025.319533159725</c:v>
                </c:pt>
                <c:pt idx="19">
                  <c:v>12980.257161658723</c:v>
                </c:pt>
                <c:pt idx="20">
                  <c:v>12806.063997128047</c:v>
                </c:pt>
                <c:pt idx="21">
                  <c:v>12646.968864136375</c:v>
                </c:pt>
                <c:pt idx="22">
                  <c:v>12197.194111600751</c:v>
                </c:pt>
                <c:pt idx="23">
                  <c:v>11959.312674754086</c:v>
                </c:pt>
                <c:pt idx="24">
                  <c:v>11871.612081283411</c:v>
                </c:pt>
                <c:pt idx="25">
                  <c:v>11841.24912715947</c:v>
                </c:pt>
                <c:pt idx="26">
                  <c:v>11784.585293727396</c:v>
                </c:pt>
                <c:pt idx="27">
                  <c:v>11709.205993136853</c:v>
                </c:pt>
                <c:pt idx="28">
                  <c:v>11546.010199457465</c:v>
                </c:pt>
                <c:pt idx="29">
                  <c:v>11025.320353762441</c:v>
                </c:pt>
                <c:pt idx="30">
                  <c:v>10740.032563375451</c:v>
                </c:pt>
                <c:pt idx="31">
                  <c:v>10476.474228080127</c:v>
                </c:pt>
                <c:pt idx="32">
                  <c:v>10336.027161303235</c:v>
                </c:pt>
                <c:pt idx="33">
                  <c:v>10231.261472620326</c:v>
                </c:pt>
                <c:pt idx="34">
                  <c:v>10043.279305841157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7B-4CF3-9335-FEF0043769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5093248"/>
        <c:axId val="135107712"/>
      </c:barChart>
      <c:catAx>
        <c:axId val="135093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Centri</a:t>
                </a:r>
                <a:r>
                  <a:rPr lang="it-IT" baseline="0" dirty="0"/>
                  <a:t> di Costo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107712"/>
        <c:crosses val="autoZero"/>
        <c:auto val="1"/>
        <c:lblAlgn val="ctr"/>
        <c:lblOffset val="100"/>
        <c:noMultiLvlLbl val="0"/>
      </c:catAx>
      <c:valAx>
        <c:axId val="13510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$/Anno</a:t>
                </a:r>
              </a:p>
            </c:rich>
          </c:tx>
          <c:layout>
            <c:manualLayout>
              <c:xMode val="edge"/>
              <c:yMode val="edge"/>
              <c:x val="0"/>
              <c:y val="0.3538650080674786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09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Audit'!$F$2</c:f>
              <c:strCache>
                <c:ptCount val="1"/>
                <c:pt idx="0">
                  <c:v>Tprep [h/sett]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Audit'!$C$3:$C$19</c:f>
              <c:numCache>
                <c:formatCode>General</c:formatCode>
                <c:ptCount val="17"/>
                <c:pt idx="0">
                  <c:v>19</c:v>
                </c:pt>
                <c:pt idx="1">
                  <c:v>20</c:v>
                </c:pt>
                <c:pt idx="2">
                  <c:v>21</c:v>
                </c:pt>
                <c:pt idx="3">
                  <c:v>22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34</c:v>
                </c:pt>
                <c:pt idx="12">
                  <c:v>35</c:v>
                </c:pt>
                <c:pt idx="13">
                  <c:v>36</c:v>
                </c:pt>
                <c:pt idx="14">
                  <c:v>37</c:v>
                </c:pt>
                <c:pt idx="15">
                  <c:v>38</c:v>
                </c:pt>
                <c:pt idx="16">
                  <c:v>39</c:v>
                </c:pt>
              </c:numCache>
            </c:numRef>
          </c:cat>
          <c:val>
            <c:numRef>
              <c:f>'Metriche Audit'!$F$3:$F$19</c:f>
              <c:numCache>
                <c:formatCode>General</c:formatCode>
                <c:ptCount val="17"/>
                <c:pt idx="0">
                  <c:v>1.21</c:v>
                </c:pt>
                <c:pt idx="1">
                  <c:v>3.84</c:v>
                </c:pt>
                <c:pt idx="2">
                  <c:v>3.42</c:v>
                </c:pt>
                <c:pt idx="3">
                  <c:v>8.4700000000000006</c:v>
                </c:pt>
                <c:pt idx="4">
                  <c:v>7.07</c:v>
                </c:pt>
                <c:pt idx="5">
                  <c:v>9.06</c:v>
                </c:pt>
                <c:pt idx="6">
                  <c:v>5.74</c:v>
                </c:pt>
                <c:pt idx="7">
                  <c:v>5.74</c:v>
                </c:pt>
                <c:pt idx="8">
                  <c:v>6.03</c:v>
                </c:pt>
                <c:pt idx="9">
                  <c:v>6.36</c:v>
                </c:pt>
                <c:pt idx="10">
                  <c:v>6.53</c:v>
                </c:pt>
                <c:pt idx="11">
                  <c:v>6.59</c:v>
                </c:pt>
                <c:pt idx="12">
                  <c:v>2.31</c:v>
                </c:pt>
                <c:pt idx="13">
                  <c:v>4.71</c:v>
                </c:pt>
                <c:pt idx="14">
                  <c:v>3.94</c:v>
                </c:pt>
                <c:pt idx="15">
                  <c:v>1.51</c:v>
                </c:pt>
                <c:pt idx="16">
                  <c:v>4.42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64-4122-BD95-20E09FBF76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Settimana 2019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T ChangeOver [h]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Audit'!$I$2</c:f>
              <c:strCache>
                <c:ptCount val="1"/>
                <c:pt idx="0">
                  <c:v>Incidenza Setup su 2 turni a sett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Audit'!$C$3:$C$19</c:f>
              <c:numCache>
                <c:formatCode>General</c:formatCode>
                <c:ptCount val="17"/>
                <c:pt idx="0">
                  <c:v>19</c:v>
                </c:pt>
                <c:pt idx="1">
                  <c:v>20</c:v>
                </c:pt>
                <c:pt idx="2">
                  <c:v>21</c:v>
                </c:pt>
                <c:pt idx="3">
                  <c:v>22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34</c:v>
                </c:pt>
                <c:pt idx="12">
                  <c:v>35</c:v>
                </c:pt>
                <c:pt idx="13">
                  <c:v>36</c:v>
                </c:pt>
                <c:pt idx="14">
                  <c:v>37</c:v>
                </c:pt>
                <c:pt idx="15">
                  <c:v>38</c:v>
                </c:pt>
                <c:pt idx="16">
                  <c:v>39</c:v>
                </c:pt>
              </c:numCache>
            </c:numRef>
          </c:cat>
          <c:val>
            <c:numRef>
              <c:f>'Metriche Audit'!$I$3:$I$19</c:f>
              <c:numCache>
                <c:formatCode>0%</c:formatCode>
                <c:ptCount val="17"/>
                <c:pt idx="0">
                  <c:v>1.5125E-2</c:v>
                </c:pt>
                <c:pt idx="1">
                  <c:v>4.8000000000000001E-2</c:v>
                </c:pt>
                <c:pt idx="2">
                  <c:v>4.2749999999999996E-2</c:v>
                </c:pt>
                <c:pt idx="3">
                  <c:v>0.10587500000000001</c:v>
                </c:pt>
                <c:pt idx="4">
                  <c:v>8.8375000000000009E-2</c:v>
                </c:pt>
                <c:pt idx="5">
                  <c:v>0.11325</c:v>
                </c:pt>
                <c:pt idx="6">
                  <c:v>7.1750000000000008E-2</c:v>
                </c:pt>
                <c:pt idx="7">
                  <c:v>7.1750000000000008E-2</c:v>
                </c:pt>
                <c:pt idx="8">
                  <c:v>7.5374999999999998E-2</c:v>
                </c:pt>
                <c:pt idx="9">
                  <c:v>7.9500000000000001E-2</c:v>
                </c:pt>
                <c:pt idx="10">
                  <c:v>8.1625000000000003E-2</c:v>
                </c:pt>
                <c:pt idx="11">
                  <c:v>8.2375000000000004E-2</c:v>
                </c:pt>
                <c:pt idx="12">
                  <c:v>2.8875000000000001E-2</c:v>
                </c:pt>
                <c:pt idx="13">
                  <c:v>5.8874999999999997E-2</c:v>
                </c:pt>
                <c:pt idx="14">
                  <c:v>4.9250000000000002E-2</c:v>
                </c:pt>
                <c:pt idx="15">
                  <c:v>1.8874999999999999E-2</c:v>
                </c:pt>
                <c:pt idx="16">
                  <c:v>5.525E-2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E4-406A-8696-0145833B12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Settimana 2019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Incidenza % ChangeOver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</a:t>
            </a:r>
            <a:r>
              <a:rPr lang="it-IT" baseline="0" dirty="0"/>
              <a:t> e ML As Is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'Pareto Macro_AS IS'!$B$54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8893808585577288E-17"/>
                  <c:y val="-0.1280731616134913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DE6-46F9-967B-0015031167BE}"/>
                </c:ext>
              </c:extLst>
            </c:dLbl>
            <c:dLbl>
              <c:idx val="1"/>
              <c:layout>
                <c:manualLayout>
                  <c:x val="0"/>
                  <c:y val="-0.265294406199374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E6-46F9-967B-0015031167BE}"/>
                </c:ext>
              </c:extLst>
            </c:dLbl>
            <c:dLbl>
              <c:idx val="2"/>
              <c:layout>
                <c:manualLayout>
                  <c:x val="0"/>
                  <c:y val="-0.1829616594478448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E6-46F9-967B-0015031167BE}"/>
                </c:ext>
              </c:extLst>
            </c:dLbl>
            <c:dLbl>
              <c:idx val="3"/>
              <c:layout>
                <c:manualLayout>
                  <c:x val="-1.1557523434230915E-16"/>
                  <c:y val="-8.843146873312507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E6-46F9-967B-0015031167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IS'!$B$55:$B$58</c:f>
              <c:numCache>
                <c:formatCode>0.00</c:formatCode>
                <c:ptCount val="4"/>
                <c:pt idx="0">
                  <c:v>13.4</c:v>
                </c:pt>
                <c:pt idx="1">
                  <c:v>31.166666666666668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8A-45DC-A8AD-79601E5470F3}"/>
            </c:ext>
          </c:extLst>
        </c:ser>
        <c:ser>
          <c:idx val="1"/>
          <c:order val="1"/>
          <c:tx>
            <c:strRef>
              <c:f>'Pareto Macro_AS IS'!$C$54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8A-45DC-A8AD-79601E5470F3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8A-45DC-A8AD-79601E5470F3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8A-45DC-A8AD-79601E5470F3}"/>
                </c:ext>
              </c:extLst>
            </c:dLbl>
            <c:dLbl>
              <c:idx val="3"/>
              <c:layout>
                <c:manualLayout>
                  <c:x val="-1.1557523434230915E-16"/>
                  <c:y val="-6.40365808067455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E6-46F9-967B-0015031167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IS'!$C$55:$C$58</c:f>
              <c:numCache>
                <c:formatCode>0.00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-5.1833333333333309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68A-45DC-A8AD-79601E5470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6170112"/>
        <c:axId val="135532928"/>
      </c:barChart>
      <c:catAx>
        <c:axId val="13617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532928"/>
        <c:crosses val="autoZero"/>
        <c:auto val="1"/>
        <c:lblAlgn val="ctr"/>
        <c:lblOffset val="100"/>
        <c:noMultiLvlLbl val="0"/>
      </c:catAx>
      <c:valAx>
        <c:axId val="135532928"/>
        <c:scaling>
          <c:orientation val="minMax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7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Da MF a ML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'Result Of Da MF a ML_Macro'!$B$45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8.48634893451693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F58-4AFD-8188-27ADC038E4C2}"/>
                </c:ext>
              </c:extLst>
            </c:dLbl>
            <c:dLbl>
              <c:idx val="1"/>
              <c:layout>
                <c:manualLayout>
                  <c:x val="-7.7948717948717952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58-4AFD-8188-27ADC038E4C2}"/>
                </c:ext>
              </c:extLst>
            </c:dLbl>
            <c:dLbl>
              <c:idx val="2"/>
              <c:layout>
                <c:manualLayout>
                  <c:x val="-7.521280634891811E-17"/>
                  <c:y val="-0.124264395112569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58-4AFD-8188-27ADC038E4C2}"/>
                </c:ext>
              </c:extLst>
            </c:dLbl>
            <c:dLbl>
              <c:idx val="3"/>
              <c:layout>
                <c:manualLayout>
                  <c:x val="-1.5042561269783622E-16"/>
                  <c:y val="-7.88018115348001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58-4AFD-8188-27ADC038E4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ML_Macro'!$B$46:$B$49</c:f>
              <c:numCache>
                <c:formatCode>0.00</c:formatCode>
                <c:ptCount val="4"/>
                <c:pt idx="0">
                  <c:v>13.4</c:v>
                </c:pt>
                <c:pt idx="1">
                  <c:v>12.783333333333299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58-4AFD-8188-27ADC038E4C2}"/>
            </c:ext>
          </c:extLst>
        </c:ser>
        <c:ser>
          <c:idx val="1"/>
          <c:order val="1"/>
          <c:tx>
            <c:strRef>
              <c:f>'Result Of Da MF a ML_Macro'!$C$45</c:f>
              <c:strCache>
                <c:ptCount val="1"/>
                <c:pt idx="0">
                  <c:v>da MF da spostare</c:v>
                </c:pt>
              </c:strCache>
            </c:strRef>
          </c:tx>
          <c:spPr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ML_Macro'!$C$46:$C$49</c:f>
              <c:numCache>
                <c:formatCode>0.00</c:formatCode>
                <c:ptCount val="4"/>
                <c:pt idx="1">
                  <c:v>18.38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F58-4AFD-8188-27ADC038E4C2}"/>
            </c:ext>
          </c:extLst>
        </c:ser>
        <c:ser>
          <c:idx val="2"/>
          <c:order val="2"/>
          <c:tx>
            <c:strRef>
              <c:f>'Result Of Da MF a ML_Macro'!$D$45</c:f>
              <c:strCache>
                <c:ptCount val="1"/>
                <c:pt idx="0">
                  <c:v>MF spostato a ML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ML_Macro'!$D$46:$D$49</c:f>
              <c:numCache>
                <c:formatCode>0.00</c:formatCode>
                <c:ptCount val="4"/>
                <c:pt idx="1">
                  <c:v>-18.38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F58-4AFD-8188-27ADC038E4C2}"/>
            </c:ext>
          </c:extLst>
        </c:ser>
        <c:ser>
          <c:idx val="3"/>
          <c:order val="3"/>
          <c:tx>
            <c:strRef>
              <c:f>'Result Of Da MF a ML_Macro'!$E$45</c:f>
              <c:strCache>
                <c:ptCount val="1"/>
                <c:pt idx="0">
                  <c:v>Già ML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58-4AFD-8188-27ADC038E4C2}"/>
                </c:ext>
              </c:extLst>
            </c:dLbl>
            <c:dLbl>
              <c:idx val="3"/>
              <c:layout>
                <c:manualLayout>
                  <c:x val="0"/>
                  <c:y val="-4.54625835777692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37E-4528-8D7F-D32E70FD3F6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ML_Macro'!$E$46:$E$49</c:f>
              <c:numCache>
                <c:formatCode>General</c:formatCode>
                <c:ptCount val="4"/>
                <c:pt idx="2" formatCode="0.00">
                  <c:v>0</c:v>
                </c:pt>
                <c:pt idx="3" formatCode="0.00">
                  <c:v>-5.18333333333333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F58-4AFD-8188-27ADC038E4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6189824"/>
        <c:axId val="136191360"/>
      </c:barChart>
      <c:catAx>
        <c:axId val="13618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91360"/>
        <c:crosses val="autoZero"/>
        <c:auto val="1"/>
        <c:lblAlgn val="ctr"/>
        <c:lblOffset val="100"/>
        <c:noMultiLvlLbl val="0"/>
      </c:catAx>
      <c:valAx>
        <c:axId val="13619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i="0" baseline="0" dirty="0">
                    <a:effectLst/>
                  </a:rPr>
                  <a:t>Min (decimi)</a:t>
                </a:r>
                <a:endParaRPr lang="it-IT" sz="1000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8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Efficienza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1514487443384609"/>
          <c:y val="0.11241384182071845"/>
          <c:w val="0.85015282163715977"/>
          <c:h val="0.681357329310032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'Result Of Efficienza_Macro'!$B$1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7.3742395849112602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1E8-497F-8EAF-07D98BF1897A}"/>
                </c:ext>
              </c:extLst>
            </c:dLbl>
            <c:dLbl>
              <c:idx val="1"/>
              <c:layout>
                <c:manualLayout>
                  <c:x val="0"/>
                  <c:y val="-0.115171905882644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E8-497F-8EAF-07D98BF1897A}"/>
                </c:ext>
              </c:extLst>
            </c:dLbl>
            <c:dLbl>
              <c:idx val="2"/>
              <c:layout>
                <c:manualLayout>
                  <c:x val="-7.9525194488778749E-17"/>
                  <c:y val="-0.160634500310004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E8-497F-8EAF-07D98BF1897A}"/>
                </c:ext>
              </c:extLst>
            </c:dLbl>
            <c:dLbl>
              <c:idx val="3"/>
              <c:layout>
                <c:manualLayout>
                  <c:x val="-7.1573501853550464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E8-497F-8EAF-07D98BF1897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Efficienza_Macro'!$B$2:$B$5</c:f>
              <c:numCache>
                <c:formatCode>0.00</c:formatCode>
                <c:ptCount val="4"/>
                <c:pt idx="0">
                  <c:v>12.22</c:v>
                </c:pt>
                <c:pt idx="1">
                  <c:v>13.96</c:v>
                </c:pt>
                <c:pt idx="2">
                  <c:v>19.850000000000001</c:v>
                </c:pt>
                <c:pt idx="3">
                  <c:v>3.8833333333333293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E8-497F-8EAF-07D98BF1897A}"/>
            </c:ext>
          </c:extLst>
        </c:ser>
        <c:ser>
          <c:idx val="2"/>
          <c:order val="1"/>
          <c:tx>
            <c:strRef>
              <c:f>'Result Of Efficienza_Macro'!$D$1</c:f>
              <c:strCache>
                <c:ptCount val="1"/>
                <c:pt idx="0">
                  <c:v>Efficienza</c:v>
                </c:pt>
              </c:strCache>
            </c:strRef>
          </c:tx>
          <c:spPr>
            <a:noFill/>
            <a:ln w="38100">
              <a:solidFill>
                <a:schemeClr val="accent3"/>
              </a:solidFill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CD-41B3-B3C4-F4E9AC9E6F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Efficienza_Macro'!$D$2:$D$5</c:f>
              <c:numCache>
                <c:formatCode>0.00</c:formatCode>
                <c:ptCount val="4"/>
                <c:pt idx="0">
                  <c:v>4.3</c:v>
                </c:pt>
                <c:pt idx="1">
                  <c:v>0</c:v>
                </c:pt>
                <c:pt idx="3">
                  <c:v>4.6500000000000004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1E8-497F-8EAF-07D98BF1897A}"/>
            </c:ext>
          </c:extLst>
        </c:ser>
        <c:ser>
          <c:idx val="3"/>
          <c:order val="2"/>
          <c:tx>
            <c:strRef>
              <c:f>'Result Of Efficienza_Macro'!$C$1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57-4DDB-9B6B-FB2FDAE2F2FA}"/>
                </c:ext>
              </c:extLst>
            </c:dLbl>
            <c:dLbl>
              <c:idx val="1"/>
              <c:layout>
                <c:manualLayout>
                  <c:x val="0"/>
                  <c:y val="-0.145480302167551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FCC-4D54-AB67-415B21853B7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E8-497F-8EAF-07D98BF1897A}"/>
                </c:ext>
              </c:extLst>
            </c:dLbl>
            <c:dLbl>
              <c:idx val="3"/>
              <c:layout>
                <c:manualLayout>
                  <c:x val="0"/>
                  <c:y val="-5.45551133128318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CC-4D54-AB67-415B21853B7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Efficienza_Macro'!$C$2:$C$5</c:f>
              <c:numCache>
                <c:formatCode>0.00</c:formatCode>
                <c:ptCount val="4"/>
                <c:pt idx="0">
                  <c:v>0</c:v>
                </c:pt>
                <c:pt idx="1">
                  <c:v>-18.38</c:v>
                </c:pt>
                <c:pt idx="2">
                  <c:v>0</c:v>
                </c:pt>
                <c:pt idx="3">
                  <c:v>-5.18333333333333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1E8-497F-8EAF-07D98BF189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251264"/>
        <c:axId val="138273536"/>
      </c:barChart>
      <c:catAx>
        <c:axId val="138251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273536"/>
        <c:crosses val="autoZero"/>
        <c:auto val="1"/>
        <c:lblAlgn val="ctr"/>
        <c:lblOffset val="100"/>
        <c:noMultiLvlLbl val="0"/>
      </c:catAx>
      <c:valAx>
        <c:axId val="13827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i="0" baseline="0" dirty="0">
                    <a:effectLst/>
                  </a:rPr>
                  <a:t>Min (decimi)</a:t>
                </a:r>
                <a:endParaRPr lang="it-IT" sz="1000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251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 e</a:t>
            </a:r>
            <a:r>
              <a:rPr lang="it-IT" baseline="0" dirty="0"/>
              <a:t> ML Result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3415821567583744"/>
          <c:y val="0.10092517006802722"/>
          <c:w val="0.83540143919591758"/>
          <c:h val="0.6840312818040602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'Pareto Macro - Risultato'!$B$21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7.61904761904762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B6D-4060-9E83-815BB4075728}"/>
                </c:ext>
              </c:extLst>
            </c:dLbl>
            <c:dLbl>
              <c:idx val="1"/>
              <c:layout>
                <c:manualLayout>
                  <c:x val="-4.2928195937342234E-17"/>
                  <c:y val="-0.1224489795918367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6D-4060-9E83-815BB4075728}"/>
                </c:ext>
              </c:extLst>
            </c:dLbl>
            <c:dLbl>
              <c:idx val="2"/>
              <c:layout>
                <c:manualLayout>
                  <c:x val="-8.5856391874684468E-17"/>
                  <c:y val="-0.185034013605442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6D-4060-9E83-815BB4075728}"/>
                </c:ext>
              </c:extLst>
            </c:dLbl>
            <c:dLbl>
              <c:idx val="3"/>
              <c:layout>
                <c:manualLayout>
                  <c:x val="-1.7123317404950154E-3"/>
                  <c:y val="-3.98605093161278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751-40FC-AC36-E74C4BB9ABBE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51-40FC-AC36-E74C4BB9AB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 - Risultato'!$A$22:$A$26</c:f>
              <c:strCache>
                <c:ptCount val="5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POSIZIONAMENTO UTENSILI MACCHINA</c:v>
                </c:pt>
                <c:pt idx="3">
                  <c:v>SETTAGGIO ROBOT E TEST AVVICINAMENTI</c:v>
                </c:pt>
                <c:pt idx="4">
                  <c:v>PREPARAZIONE CARRELLO CODICE SUCCESSIVO</c:v>
                </c:pt>
              </c:strCache>
            </c:strRef>
          </c:cat>
          <c:val>
            <c:numRef>
              <c:f>'Pareto Macro - Risultato'!$B$22:$B$26</c:f>
              <c:numCache>
                <c:formatCode>0.00</c:formatCode>
                <c:ptCount val="5"/>
                <c:pt idx="0">
                  <c:v>5.4833333333333343</c:v>
                </c:pt>
                <c:pt idx="1">
                  <c:v>10.55</c:v>
                </c:pt>
                <c:pt idx="2">
                  <c:v>16.683333333333323</c:v>
                </c:pt>
                <c:pt idx="3">
                  <c:v>0.68333333333333335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751-40FC-AC36-E74C4BB9ABBE}"/>
            </c:ext>
          </c:extLst>
        </c:ser>
        <c:ser>
          <c:idx val="1"/>
          <c:order val="1"/>
          <c:tx>
            <c:strRef>
              <c:f>'Pareto Macro - Risultato'!$C$21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51-40FC-AC36-E74C4BB9ABB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51-40FC-AC36-E74C4BB9ABB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51-40FC-AC36-E74C4BB9ABBE}"/>
                </c:ext>
              </c:extLst>
            </c:dLbl>
            <c:dLbl>
              <c:idx val="3"/>
              <c:layout>
                <c:manualLayout>
                  <c:x val="0"/>
                  <c:y val="-9.79589694145374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6D-4060-9E83-815BB4075728}"/>
                </c:ext>
              </c:extLst>
            </c:dLbl>
            <c:dLbl>
              <c:idx val="4"/>
              <c:layout>
                <c:manualLayout>
                  <c:x val="0"/>
                  <c:y val="-6.80272108843537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6D-4060-9E83-815BB407572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 - Risultato'!$A$22:$A$26</c:f>
              <c:strCache>
                <c:ptCount val="5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POSIZIONAMENTO UTENSILI MACCHINA</c:v>
                </c:pt>
                <c:pt idx="3">
                  <c:v>SETTAGGIO ROBOT E TEST AVVICINAMENTI</c:v>
                </c:pt>
                <c:pt idx="4">
                  <c:v>PREPARAZIONE CARRELLO CODICE SUCCESSIVO</c:v>
                </c:pt>
              </c:strCache>
            </c:strRef>
          </c:cat>
          <c:val>
            <c:numRef>
              <c:f>'Pareto Macro - Risultato'!$C$22:$C$26</c:f>
              <c:numCache>
                <c:formatCode>0.00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-13</c:v>
                </c:pt>
                <c:pt idx="4">
                  <c:v>-4.75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751-40FC-AC36-E74C4BB9AB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419200"/>
        <c:axId val="138433280"/>
      </c:barChart>
      <c:catAx>
        <c:axId val="138419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33280"/>
        <c:crosses val="autoZero"/>
        <c:auto val="1"/>
        <c:lblAlgn val="ctr"/>
        <c:lblOffset val="100"/>
        <c:noMultiLvlLbl val="0"/>
      </c:catAx>
      <c:valAx>
        <c:axId val="138433280"/>
        <c:scaling>
          <c:orientation val="minMax"/>
          <c:max val="35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dirty="0">
                    <a:effectLst/>
                  </a:rPr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1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</a:t>
            </a:r>
            <a:r>
              <a:rPr lang="it-IT" baseline="0" dirty="0"/>
              <a:t> e ML As Is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'Pareto Macro_AS IS'!$B$54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146410192611915E-17"/>
                  <c:y val="-0.1278912112662536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4BC-4E29-86DA-9A6F8DC11871}"/>
                </c:ext>
              </c:extLst>
            </c:dLbl>
            <c:dLbl>
              <c:idx val="1"/>
              <c:layout>
                <c:manualLayout>
                  <c:x val="0"/>
                  <c:y val="-0.263945691336736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BC-4E29-86DA-9A6F8DC11871}"/>
                </c:ext>
              </c:extLst>
            </c:dLbl>
            <c:dLbl>
              <c:idx val="2"/>
              <c:layout>
                <c:manualLayout>
                  <c:x val="0"/>
                  <c:y val="-0.174149734490217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BC-4E29-86DA-9A6F8DC11871}"/>
                </c:ext>
              </c:extLst>
            </c:dLbl>
            <c:dLbl>
              <c:idx val="3"/>
              <c:layout>
                <c:manualLayout>
                  <c:x val="0"/>
                  <c:y val="-8.70748672451088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BC-4E29-86DA-9A6F8DC1187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IS'!$B$55:$B$58</c:f>
              <c:numCache>
                <c:formatCode>0.00</c:formatCode>
                <c:ptCount val="4"/>
                <c:pt idx="0">
                  <c:v>13.4</c:v>
                </c:pt>
                <c:pt idx="1">
                  <c:v>31.166666666666668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6B-4420-A6A5-E6904ED429DA}"/>
            </c:ext>
          </c:extLst>
        </c:ser>
        <c:ser>
          <c:idx val="1"/>
          <c:order val="1"/>
          <c:tx>
            <c:strRef>
              <c:f>'Pareto Macro_AS IS'!$C$54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46B-4420-A6A5-E6904ED429D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46B-4420-A6A5-E6904ED429D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46B-4420-A6A5-E6904ED429DA}"/>
                </c:ext>
              </c:extLst>
            </c:dLbl>
            <c:dLbl>
              <c:idx val="3"/>
              <c:layout>
                <c:manualLayout>
                  <c:x val="-1.717128154089532E-16"/>
                  <c:y val="-5.98639712310122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BC-4E29-86DA-9A6F8DC1187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IS'!$C$55:$C$58</c:f>
              <c:numCache>
                <c:formatCode>0.00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-5.1833333333333309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46B-4420-A6A5-E6904ED429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474624"/>
        <c:axId val="138476160"/>
      </c:barChart>
      <c:catAx>
        <c:axId val="138474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76160"/>
        <c:crosses val="autoZero"/>
        <c:auto val="1"/>
        <c:lblAlgn val="ctr"/>
        <c:lblOffset val="100"/>
        <c:noMultiLvlLbl val="0"/>
      </c:catAx>
      <c:valAx>
        <c:axId val="138476160"/>
        <c:scaling>
          <c:orientation val="minMax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dirty="0">
                    <a:effectLst/>
                  </a:rPr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690E4-DA74-487D-998F-818C581F81A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EEE1546-BEDA-4C45-93C6-1E14B05347D2}">
      <dgm:prSet phldrT="[Text]"/>
      <dgm:spPr/>
      <dgm:t>
        <a:bodyPr/>
        <a:lstStyle/>
        <a:p>
          <a:r>
            <a:rPr lang="it-IT" dirty="0"/>
            <a:t>Kaizen1</a:t>
          </a:r>
        </a:p>
      </dgm:t>
    </dgm:pt>
    <dgm:pt modelId="{2D2AAC2E-D8EC-444B-8052-730C36A9219B}" type="parTrans" cxnId="{96B17425-7C15-4C19-B0BA-96A084DA049E}">
      <dgm:prSet/>
      <dgm:spPr/>
      <dgm:t>
        <a:bodyPr/>
        <a:lstStyle/>
        <a:p>
          <a:endParaRPr lang="it-IT"/>
        </a:p>
      </dgm:t>
    </dgm:pt>
    <dgm:pt modelId="{6E1C8C24-B745-4FBA-A70A-41CFE5AB603C}" type="sibTrans" cxnId="{96B17425-7C15-4C19-B0BA-96A084DA049E}">
      <dgm:prSet/>
      <dgm:spPr/>
      <dgm:t>
        <a:bodyPr/>
        <a:lstStyle/>
        <a:p>
          <a:endParaRPr lang="it-IT"/>
        </a:p>
      </dgm:t>
    </dgm:pt>
    <dgm:pt modelId="{EF3B8A35-20AD-492A-9AA2-F6418C34B8FF}">
      <dgm:prSet phldrT="[Text]"/>
      <dgm:spPr/>
      <dgm:t>
        <a:bodyPr/>
        <a:lstStyle/>
        <a:p>
          <a:r>
            <a:rPr lang="it-IT" dirty="0"/>
            <a:t>Kaizen2</a:t>
          </a:r>
        </a:p>
      </dgm:t>
    </dgm:pt>
    <dgm:pt modelId="{9D1ACD62-D056-441A-B0C0-31D4C49BEFE3}" type="parTrans" cxnId="{480E241F-2B63-4BF5-BB55-5E91DD63C2B2}">
      <dgm:prSet/>
      <dgm:spPr/>
      <dgm:t>
        <a:bodyPr/>
        <a:lstStyle/>
        <a:p>
          <a:endParaRPr lang="it-IT"/>
        </a:p>
      </dgm:t>
    </dgm:pt>
    <dgm:pt modelId="{2F4146C0-F51E-49E6-B7EA-0A1165DC7009}" type="sibTrans" cxnId="{480E241F-2B63-4BF5-BB55-5E91DD63C2B2}">
      <dgm:prSet/>
      <dgm:spPr/>
      <dgm:t>
        <a:bodyPr/>
        <a:lstStyle/>
        <a:p>
          <a:endParaRPr lang="it-IT"/>
        </a:p>
      </dgm:t>
    </dgm:pt>
    <dgm:pt modelId="{370AA334-AED0-44C1-9A7A-05FAE51CD25F}">
      <dgm:prSet phldrT="[Text]"/>
      <dgm:spPr/>
      <dgm:t>
        <a:bodyPr/>
        <a:lstStyle/>
        <a:p>
          <a:r>
            <a:rPr lang="it-IT" dirty="0"/>
            <a:t>Kaizen3</a:t>
          </a:r>
        </a:p>
      </dgm:t>
    </dgm:pt>
    <dgm:pt modelId="{DE6557E7-19DA-42A1-92B3-DA3C16DAD236}" type="parTrans" cxnId="{390FDA3E-3EE0-4E33-A378-A9164566296B}">
      <dgm:prSet/>
      <dgm:spPr/>
      <dgm:t>
        <a:bodyPr/>
        <a:lstStyle/>
        <a:p>
          <a:endParaRPr lang="it-IT"/>
        </a:p>
      </dgm:t>
    </dgm:pt>
    <dgm:pt modelId="{0C249394-7498-4FB5-A2B9-CFEE6D95CC69}" type="sibTrans" cxnId="{390FDA3E-3EE0-4E33-A378-A9164566296B}">
      <dgm:prSet/>
      <dgm:spPr/>
      <dgm:t>
        <a:bodyPr/>
        <a:lstStyle/>
        <a:p>
          <a:endParaRPr lang="it-IT"/>
        </a:p>
      </dgm:t>
    </dgm:pt>
    <dgm:pt modelId="{164B8BEE-9950-4893-B28C-6F2AB2DF0AE2}">
      <dgm:prSet phldrT="[Text]"/>
      <dgm:spPr/>
      <dgm:t>
        <a:bodyPr/>
        <a:lstStyle/>
        <a:p>
          <a:r>
            <a:rPr lang="it-IT" dirty="0"/>
            <a:t>Kaizen4</a:t>
          </a:r>
        </a:p>
      </dgm:t>
    </dgm:pt>
    <dgm:pt modelId="{8639F202-ED86-4C3F-81AC-1F08B03A639E}" type="parTrans" cxnId="{1EB00708-E38D-4465-8527-19CF2A56E6C8}">
      <dgm:prSet/>
      <dgm:spPr/>
      <dgm:t>
        <a:bodyPr/>
        <a:lstStyle/>
        <a:p>
          <a:endParaRPr lang="it-IT"/>
        </a:p>
      </dgm:t>
    </dgm:pt>
    <dgm:pt modelId="{8C0DEF49-3A89-4B73-9E51-EEAEEA3A7B91}" type="sibTrans" cxnId="{1EB00708-E38D-4465-8527-19CF2A56E6C8}">
      <dgm:prSet/>
      <dgm:spPr/>
      <dgm:t>
        <a:bodyPr/>
        <a:lstStyle/>
        <a:p>
          <a:endParaRPr lang="it-IT"/>
        </a:p>
      </dgm:t>
    </dgm:pt>
    <dgm:pt modelId="{0B943616-52DF-4718-9B0F-C793EACFD50A}">
      <dgm:prSet phldrT="[Text]"/>
      <dgm:spPr/>
      <dgm:t>
        <a:bodyPr/>
        <a:lstStyle/>
        <a:p>
          <a:r>
            <a:rPr lang="it-IT" dirty="0"/>
            <a:t>Kaizen5 </a:t>
          </a:r>
        </a:p>
      </dgm:t>
    </dgm:pt>
    <dgm:pt modelId="{E330278B-0A0E-4D21-BF13-1BA370BE2A55}" type="parTrans" cxnId="{27FEF480-4B98-4335-B42C-13281D3C38A8}">
      <dgm:prSet/>
      <dgm:spPr/>
      <dgm:t>
        <a:bodyPr/>
        <a:lstStyle/>
        <a:p>
          <a:endParaRPr lang="it-IT"/>
        </a:p>
      </dgm:t>
    </dgm:pt>
    <dgm:pt modelId="{039611E6-3140-4D5D-9380-42AD09F791E6}" type="sibTrans" cxnId="{27FEF480-4B98-4335-B42C-13281D3C38A8}">
      <dgm:prSet/>
      <dgm:spPr/>
      <dgm:t>
        <a:bodyPr/>
        <a:lstStyle/>
        <a:p>
          <a:endParaRPr lang="it-IT"/>
        </a:p>
      </dgm:t>
    </dgm:pt>
    <dgm:pt modelId="{842699FF-E661-4D97-9EAE-082204FF74A2}" type="pres">
      <dgm:prSet presAssocID="{07D690E4-DA74-487D-998F-818C581F81A5}" presName="cycle" presStyleCnt="0">
        <dgm:presLayoutVars>
          <dgm:dir/>
          <dgm:resizeHandles val="exact"/>
        </dgm:presLayoutVars>
      </dgm:prSet>
      <dgm:spPr/>
    </dgm:pt>
    <dgm:pt modelId="{FE24FBB9-D2EB-41C9-953F-C08C87243935}" type="pres">
      <dgm:prSet presAssocID="{EEEE1546-BEDA-4C45-93C6-1E14B05347D2}" presName="node" presStyleLbl="node1" presStyleIdx="0" presStyleCnt="5">
        <dgm:presLayoutVars>
          <dgm:bulletEnabled val="1"/>
        </dgm:presLayoutVars>
      </dgm:prSet>
      <dgm:spPr/>
    </dgm:pt>
    <dgm:pt modelId="{DE0CEF4E-7ABB-422E-B26E-6E4804200A4C}" type="pres">
      <dgm:prSet presAssocID="{6E1C8C24-B745-4FBA-A70A-41CFE5AB603C}" presName="sibTrans" presStyleLbl="sibTrans2D1" presStyleIdx="0" presStyleCnt="5"/>
      <dgm:spPr/>
    </dgm:pt>
    <dgm:pt modelId="{D5A8C2AD-7580-4B8E-9860-7B84452B3E35}" type="pres">
      <dgm:prSet presAssocID="{6E1C8C24-B745-4FBA-A70A-41CFE5AB603C}" presName="connectorText" presStyleLbl="sibTrans2D1" presStyleIdx="0" presStyleCnt="5"/>
      <dgm:spPr/>
    </dgm:pt>
    <dgm:pt modelId="{E32A9BB5-06BB-45E2-A77A-395DCED89FA2}" type="pres">
      <dgm:prSet presAssocID="{EF3B8A35-20AD-492A-9AA2-F6418C34B8FF}" presName="node" presStyleLbl="node1" presStyleIdx="1" presStyleCnt="5">
        <dgm:presLayoutVars>
          <dgm:bulletEnabled val="1"/>
        </dgm:presLayoutVars>
      </dgm:prSet>
      <dgm:spPr/>
    </dgm:pt>
    <dgm:pt modelId="{32CFD5E2-B8D7-46DA-9C9C-0526AA6A7D8F}" type="pres">
      <dgm:prSet presAssocID="{2F4146C0-F51E-49E6-B7EA-0A1165DC7009}" presName="sibTrans" presStyleLbl="sibTrans2D1" presStyleIdx="1" presStyleCnt="5"/>
      <dgm:spPr/>
    </dgm:pt>
    <dgm:pt modelId="{77BB2A9E-7926-4CC7-A60C-7B5CCA1EB2AC}" type="pres">
      <dgm:prSet presAssocID="{2F4146C0-F51E-49E6-B7EA-0A1165DC7009}" presName="connectorText" presStyleLbl="sibTrans2D1" presStyleIdx="1" presStyleCnt="5"/>
      <dgm:spPr/>
    </dgm:pt>
    <dgm:pt modelId="{44A573D9-E1F5-4F6C-9643-42B373680710}" type="pres">
      <dgm:prSet presAssocID="{370AA334-AED0-44C1-9A7A-05FAE51CD25F}" presName="node" presStyleLbl="node1" presStyleIdx="2" presStyleCnt="5">
        <dgm:presLayoutVars>
          <dgm:bulletEnabled val="1"/>
        </dgm:presLayoutVars>
      </dgm:prSet>
      <dgm:spPr/>
    </dgm:pt>
    <dgm:pt modelId="{7475A2FE-6633-40D6-8FD0-BC4F8996B61B}" type="pres">
      <dgm:prSet presAssocID="{0C249394-7498-4FB5-A2B9-CFEE6D95CC69}" presName="sibTrans" presStyleLbl="sibTrans2D1" presStyleIdx="2" presStyleCnt="5"/>
      <dgm:spPr/>
    </dgm:pt>
    <dgm:pt modelId="{7268A336-0806-4FED-9F6D-A98517713BC1}" type="pres">
      <dgm:prSet presAssocID="{0C249394-7498-4FB5-A2B9-CFEE6D95CC69}" presName="connectorText" presStyleLbl="sibTrans2D1" presStyleIdx="2" presStyleCnt="5"/>
      <dgm:spPr/>
    </dgm:pt>
    <dgm:pt modelId="{3AA7F81A-77D9-422C-AEE0-4C3B091DC984}" type="pres">
      <dgm:prSet presAssocID="{164B8BEE-9950-4893-B28C-6F2AB2DF0AE2}" presName="node" presStyleLbl="node1" presStyleIdx="3" presStyleCnt="5">
        <dgm:presLayoutVars>
          <dgm:bulletEnabled val="1"/>
        </dgm:presLayoutVars>
      </dgm:prSet>
      <dgm:spPr/>
    </dgm:pt>
    <dgm:pt modelId="{646368D6-549B-483A-B697-05C05F25D1BA}" type="pres">
      <dgm:prSet presAssocID="{8C0DEF49-3A89-4B73-9E51-EEAEEA3A7B91}" presName="sibTrans" presStyleLbl="sibTrans2D1" presStyleIdx="3" presStyleCnt="5"/>
      <dgm:spPr/>
    </dgm:pt>
    <dgm:pt modelId="{7C2A0260-007C-49AC-AF05-BC0120F35687}" type="pres">
      <dgm:prSet presAssocID="{8C0DEF49-3A89-4B73-9E51-EEAEEA3A7B91}" presName="connectorText" presStyleLbl="sibTrans2D1" presStyleIdx="3" presStyleCnt="5"/>
      <dgm:spPr/>
    </dgm:pt>
    <dgm:pt modelId="{84648C64-95B2-4056-BBC0-35E575A58EA2}" type="pres">
      <dgm:prSet presAssocID="{0B943616-52DF-4718-9B0F-C793EACFD50A}" presName="node" presStyleLbl="node1" presStyleIdx="4" presStyleCnt="5">
        <dgm:presLayoutVars>
          <dgm:bulletEnabled val="1"/>
        </dgm:presLayoutVars>
      </dgm:prSet>
      <dgm:spPr/>
    </dgm:pt>
    <dgm:pt modelId="{36C5DB85-6EDB-47D6-97E1-2547B751DB27}" type="pres">
      <dgm:prSet presAssocID="{039611E6-3140-4D5D-9380-42AD09F791E6}" presName="sibTrans" presStyleLbl="sibTrans2D1" presStyleIdx="4" presStyleCnt="5"/>
      <dgm:spPr/>
    </dgm:pt>
    <dgm:pt modelId="{A0434221-852C-4553-987F-BA04BCC2961F}" type="pres">
      <dgm:prSet presAssocID="{039611E6-3140-4D5D-9380-42AD09F791E6}" presName="connectorText" presStyleLbl="sibTrans2D1" presStyleIdx="4" presStyleCnt="5"/>
      <dgm:spPr/>
    </dgm:pt>
  </dgm:ptLst>
  <dgm:cxnLst>
    <dgm:cxn modelId="{1EB00708-E38D-4465-8527-19CF2A56E6C8}" srcId="{07D690E4-DA74-487D-998F-818C581F81A5}" destId="{164B8BEE-9950-4893-B28C-6F2AB2DF0AE2}" srcOrd="3" destOrd="0" parTransId="{8639F202-ED86-4C3F-81AC-1F08B03A639E}" sibTransId="{8C0DEF49-3A89-4B73-9E51-EEAEEA3A7B91}"/>
    <dgm:cxn modelId="{BB489713-3F91-47F9-8DCC-4B96960731FB}" type="presOf" srcId="{07D690E4-DA74-487D-998F-818C581F81A5}" destId="{842699FF-E661-4D97-9EAE-082204FF74A2}" srcOrd="0" destOrd="0" presId="urn:microsoft.com/office/officeart/2005/8/layout/cycle2"/>
    <dgm:cxn modelId="{62CE0C15-485F-4CF7-BA3A-6F188AC85EE0}" type="presOf" srcId="{039611E6-3140-4D5D-9380-42AD09F791E6}" destId="{A0434221-852C-4553-987F-BA04BCC2961F}" srcOrd="1" destOrd="0" presId="urn:microsoft.com/office/officeart/2005/8/layout/cycle2"/>
    <dgm:cxn modelId="{120DD11C-CCA8-48DE-9008-E5503BA63B9B}" type="presOf" srcId="{0C249394-7498-4FB5-A2B9-CFEE6D95CC69}" destId="{7475A2FE-6633-40D6-8FD0-BC4F8996B61B}" srcOrd="0" destOrd="0" presId="urn:microsoft.com/office/officeart/2005/8/layout/cycle2"/>
    <dgm:cxn modelId="{480E241F-2B63-4BF5-BB55-5E91DD63C2B2}" srcId="{07D690E4-DA74-487D-998F-818C581F81A5}" destId="{EF3B8A35-20AD-492A-9AA2-F6418C34B8FF}" srcOrd="1" destOrd="0" parTransId="{9D1ACD62-D056-441A-B0C0-31D4C49BEFE3}" sibTransId="{2F4146C0-F51E-49E6-B7EA-0A1165DC7009}"/>
    <dgm:cxn modelId="{96B17425-7C15-4C19-B0BA-96A084DA049E}" srcId="{07D690E4-DA74-487D-998F-818C581F81A5}" destId="{EEEE1546-BEDA-4C45-93C6-1E14B05347D2}" srcOrd="0" destOrd="0" parTransId="{2D2AAC2E-D8EC-444B-8052-730C36A9219B}" sibTransId="{6E1C8C24-B745-4FBA-A70A-41CFE5AB603C}"/>
    <dgm:cxn modelId="{F81EBC2C-1252-4FC6-B527-A8D69A14F662}" type="presOf" srcId="{6E1C8C24-B745-4FBA-A70A-41CFE5AB603C}" destId="{DE0CEF4E-7ABB-422E-B26E-6E4804200A4C}" srcOrd="0" destOrd="0" presId="urn:microsoft.com/office/officeart/2005/8/layout/cycle2"/>
    <dgm:cxn modelId="{4220672F-019F-4447-8319-B9350DC97B14}" type="presOf" srcId="{EF3B8A35-20AD-492A-9AA2-F6418C34B8FF}" destId="{E32A9BB5-06BB-45E2-A77A-395DCED89FA2}" srcOrd="0" destOrd="0" presId="urn:microsoft.com/office/officeart/2005/8/layout/cycle2"/>
    <dgm:cxn modelId="{BEC85A33-9C2F-417C-84E1-D821B0CDC510}" type="presOf" srcId="{2F4146C0-F51E-49E6-B7EA-0A1165DC7009}" destId="{32CFD5E2-B8D7-46DA-9C9C-0526AA6A7D8F}" srcOrd="0" destOrd="0" presId="urn:microsoft.com/office/officeart/2005/8/layout/cycle2"/>
    <dgm:cxn modelId="{390FDA3E-3EE0-4E33-A378-A9164566296B}" srcId="{07D690E4-DA74-487D-998F-818C581F81A5}" destId="{370AA334-AED0-44C1-9A7A-05FAE51CD25F}" srcOrd="2" destOrd="0" parTransId="{DE6557E7-19DA-42A1-92B3-DA3C16DAD236}" sibTransId="{0C249394-7498-4FB5-A2B9-CFEE6D95CC69}"/>
    <dgm:cxn modelId="{39115366-EE93-4669-BA55-2C5503DA0DE2}" type="presOf" srcId="{8C0DEF49-3A89-4B73-9E51-EEAEEA3A7B91}" destId="{7C2A0260-007C-49AC-AF05-BC0120F35687}" srcOrd="1" destOrd="0" presId="urn:microsoft.com/office/officeart/2005/8/layout/cycle2"/>
    <dgm:cxn modelId="{2BD5B06C-8D6C-4C68-8086-DE2C0CA4BE1E}" type="presOf" srcId="{2F4146C0-F51E-49E6-B7EA-0A1165DC7009}" destId="{77BB2A9E-7926-4CC7-A60C-7B5CCA1EB2AC}" srcOrd="1" destOrd="0" presId="urn:microsoft.com/office/officeart/2005/8/layout/cycle2"/>
    <dgm:cxn modelId="{F984DE7D-853B-43F9-9CBB-E2552C5B25F3}" type="presOf" srcId="{0B943616-52DF-4718-9B0F-C793EACFD50A}" destId="{84648C64-95B2-4056-BBC0-35E575A58EA2}" srcOrd="0" destOrd="0" presId="urn:microsoft.com/office/officeart/2005/8/layout/cycle2"/>
    <dgm:cxn modelId="{27FEF480-4B98-4335-B42C-13281D3C38A8}" srcId="{07D690E4-DA74-487D-998F-818C581F81A5}" destId="{0B943616-52DF-4718-9B0F-C793EACFD50A}" srcOrd="4" destOrd="0" parTransId="{E330278B-0A0E-4D21-BF13-1BA370BE2A55}" sibTransId="{039611E6-3140-4D5D-9380-42AD09F791E6}"/>
    <dgm:cxn modelId="{DD96469B-6DFA-412A-B6C7-ED6E46805DAF}" type="presOf" srcId="{039611E6-3140-4D5D-9380-42AD09F791E6}" destId="{36C5DB85-6EDB-47D6-97E1-2547B751DB27}" srcOrd="0" destOrd="0" presId="urn:microsoft.com/office/officeart/2005/8/layout/cycle2"/>
    <dgm:cxn modelId="{AC79EFAF-9DDC-4700-97A9-8A92E20D739B}" type="presOf" srcId="{370AA334-AED0-44C1-9A7A-05FAE51CD25F}" destId="{44A573D9-E1F5-4F6C-9643-42B373680710}" srcOrd="0" destOrd="0" presId="urn:microsoft.com/office/officeart/2005/8/layout/cycle2"/>
    <dgm:cxn modelId="{5C5D8BBD-1C30-4E6A-A349-46620CC36C49}" type="presOf" srcId="{EEEE1546-BEDA-4C45-93C6-1E14B05347D2}" destId="{FE24FBB9-D2EB-41C9-953F-C08C87243935}" srcOrd="0" destOrd="0" presId="urn:microsoft.com/office/officeart/2005/8/layout/cycle2"/>
    <dgm:cxn modelId="{7C6000C6-0A2B-4C96-B146-3498D3A5876B}" type="presOf" srcId="{8C0DEF49-3A89-4B73-9E51-EEAEEA3A7B91}" destId="{646368D6-549B-483A-B697-05C05F25D1BA}" srcOrd="0" destOrd="0" presId="urn:microsoft.com/office/officeart/2005/8/layout/cycle2"/>
    <dgm:cxn modelId="{63CFAFC8-A8E7-4B11-B9F3-DC49304534CB}" type="presOf" srcId="{0C249394-7498-4FB5-A2B9-CFEE6D95CC69}" destId="{7268A336-0806-4FED-9F6D-A98517713BC1}" srcOrd="1" destOrd="0" presId="urn:microsoft.com/office/officeart/2005/8/layout/cycle2"/>
    <dgm:cxn modelId="{1DDC0FDC-D91A-4EB5-9919-90AE1D4A20C3}" type="presOf" srcId="{6E1C8C24-B745-4FBA-A70A-41CFE5AB603C}" destId="{D5A8C2AD-7580-4B8E-9860-7B84452B3E35}" srcOrd="1" destOrd="0" presId="urn:microsoft.com/office/officeart/2005/8/layout/cycle2"/>
    <dgm:cxn modelId="{8F6DD4EF-344A-4181-82BD-C375E07EB429}" type="presOf" srcId="{164B8BEE-9950-4893-B28C-6F2AB2DF0AE2}" destId="{3AA7F81A-77D9-422C-AEE0-4C3B091DC984}" srcOrd="0" destOrd="0" presId="urn:microsoft.com/office/officeart/2005/8/layout/cycle2"/>
    <dgm:cxn modelId="{1E6B3C6C-7B1E-4F84-B630-4B9A6220AC30}" type="presParOf" srcId="{842699FF-E661-4D97-9EAE-082204FF74A2}" destId="{FE24FBB9-D2EB-41C9-953F-C08C87243935}" srcOrd="0" destOrd="0" presId="urn:microsoft.com/office/officeart/2005/8/layout/cycle2"/>
    <dgm:cxn modelId="{C7CB5326-3043-469D-AA09-06C9EAA557A4}" type="presParOf" srcId="{842699FF-E661-4D97-9EAE-082204FF74A2}" destId="{DE0CEF4E-7ABB-422E-B26E-6E4804200A4C}" srcOrd="1" destOrd="0" presId="urn:microsoft.com/office/officeart/2005/8/layout/cycle2"/>
    <dgm:cxn modelId="{5D96FFAF-1558-4C5C-90C0-70C4D624AD16}" type="presParOf" srcId="{DE0CEF4E-7ABB-422E-B26E-6E4804200A4C}" destId="{D5A8C2AD-7580-4B8E-9860-7B84452B3E35}" srcOrd="0" destOrd="0" presId="urn:microsoft.com/office/officeart/2005/8/layout/cycle2"/>
    <dgm:cxn modelId="{EFA588D2-5C63-4DAA-B2EB-18B592F310B3}" type="presParOf" srcId="{842699FF-E661-4D97-9EAE-082204FF74A2}" destId="{E32A9BB5-06BB-45E2-A77A-395DCED89FA2}" srcOrd="2" destOrd="0" presId="urn:microsoft.com/office/officeart/2005/8/layout/cycle2"/>
    <dgm:cxn modelId="{A55FFB45-3C45-4DD7-BFF0-2567D3F875F5}" type="presParOf" srcId="{842699FF-E661-4D97-9EAE-082204FF74A2}" destId="{32CFD5E2-B8D7-46DA-9C9C-0526AA6A7D8F}" srcOrd="3" destOrd="0" presId="urn:microsoft.com/office/officeart/2005/8/layout/cycle2"/>
    <dgm:cxn modelId="{621252A4-32C9-4752-8B11-C68AF7BAEEF6}" type="presParOf" srcId="{32CFD5E2-B8D7-46DA-9C9C-0526AA6A7D8F}" destId="{77BB2A9E-7926-4CC7-A60C-7B5CCA1EB2AC}" srcOrd="0" destOrd="0" presId="urn:microsoft.com/office/officeart/2005/8/layout/cycle2"/>
    <dgm:cxn modelId="{898BA8A3-823B-4312-819D-0788B65D9742}" type="presParOf" srcId="{842699FF-E661-4D97-9EAE-082204FF74A2}" destId="{44A573D9-E1F5-4F6C-9643-42B373680710}" srcOrd="4" destOrd="0" presId="urn:microsoft.com/office/officeart/2005/8/layout/cycle2"/>
    <dgm:cxn modelId="{E3EA1868-1D23-4870-AC3A-E8E97FE9B542}" type="presParOf" srcId="{842699FF-E661-4D97-9EAE-082204FF74A2}" destId="{7475A2FE-6633-40D6-8FD0-BC4F8996B61B}" srcOrd="5" destOrd="0" presId="urn:microsoft.com/office/officeart/2005/8/layout/cycle2"/>
    <dgm:cxn modelId="{EF98176D-5D19-450A-AFCF-716E38D1C9BE}" type="presParOf" srcId="{7475A2FE-6633-40D6-8FD0-BC4F8996B61B}" destId="{7268A336-0806-4FED-9F6D-A98517713BC1}" srcOrd="0" destOrd="0" presId="urn:microsoft.com/office/officeart/2005/8/layout/cycle2"/>
    <dgm:cxn modelId="{FA45B386-5E45-4442-A80C-ECEAE7D0ED0C}" type="presParOf" srcId="{842699FF-E661-4D97-9EAE-082204FF74A2}" destId="{3AA7F81A-77D9-422C-AEE0-4C3B091DC984}" srcOrd="6" destOrd="0" presId="urn:microsoft.com/office/officeart/2005/8/layout/cycle2"/>
    <dgm:cxn modelId="{7E11B533-E3D3-4EF1-B10F-696F6AE4B6E0}" type="presParOf" srcId="{842699FF-E661-4D97-9EAE-082204FF74A2}" destId="{646368D6-549B-483A-B697-05C05F25D1BA}" srcOrd="7" destOrd="0" presId="urn:microsoft.com/office/officeart/2005/8/layout/cycle2"/>
    <dgm:cxn modelId="{310340BC-9624-4F90-9911-4416564E52BC}" type="presParOf" srcId="{646368D6-549B-483A-B697-05C05F25D1BA}" destId="{7C2A0260-007C-49AC-AF05-BC0120F35687}" srcOrd="0" destOrd="0" presId="urn:microsoft.com/office/officeart/2005/8/layout/cycle2"/>
    <dgm:cxn modelId="{ED9192DA-9F69-4355-89BE-BA9E89229C82}" type="presParOf" srcId="{842699FF-E661-4D97-9EAE-082204FF74A2}" destId="{84648C64-95B2-4056-BBC0-35E575A58EA2}" srcOrd="8" destOrd="0" presId="urn:microsoft.com/office/officeart/2005/8/layout/cycle2"/>
    <dgm:cxn modelId="{74E4EB2F-620B-45FE-92B7-89A2BD814284}" type="presParOf" srcId="{842699FF-E661-4D97-9EAE-082204FF74A2}" destId="{36C5DB85-6EDB-47D6-97E1-2547B751DB27}" srcOrd="9" destOrd="0" presId="urn:microsoft.com/office/officeart/2005/8/layout/cycle2"/>
    <dgm:cxn modelId="{225B0600-1D07-4030-997E-8CA41FA247CA}" type="presParOf" srcId="{36C5DB85-6EDB-47D6-97E1-2547B751DB27}" destId="{A0434221-852C-4553-987F-BA04BCC2961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4FBB9-D2EB-41C9-953F-C08C87243935}">
      <dsp:nvSpPr>
        <dsp:cNvPr id="0" name=""/>
        <dsp:cNvSpPr/>
      </dsp:nvSpPr>
      <dsp:spPr>
        <a:xfrm>
          <a:off x="1430386" y="677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Kaizen1</a:t>
          </a:r>
        </a:p>
      </dsp:txBody>
      <dsp:txXfrm>
        <a:off x="1533498" y="103789"/>
        <a:ext cx="497872" cy="497872"/>
      </dsp:txXfrm>
    </dsp:sp>
    <dsp:sp modelId="{DE0CEF4E-7ABB-422E-B26E-6E4804200A4C}">
      <dsp:nvSpPr>
        <dsp:cNvPr id="0" name=""/>
        <dsp:cNvSpPr/>
      </dsp:nvSpPr>
      <dsp:spPr>
        <a:xfrm rot="2160000">
          <a:off x="2112185" y="541414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>
        <a:off x="2117542" y="572454"/>
        <a:ext cx="130890" cy="142580"/>
      </dsp:txXfrm>
    </dsp:sp>
    <dsp:sp modelId="{E32A9BB5-06BB-45E2-A77A-395DCED89FA2}">
      <dsp:nvSpPr>
        <dsp:cNvPr id="0" name=""/>
        <dsp:cNvSpPr/>
      </dsp:nvSpPr>
      <dsp:spPr>
        <a:xfrm>
          <a:off x="2285438" y="621908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Kaizen2</a:t>
          </a:r>
        </a:p>
      </dsp:txBody>
      <dsp:txXfrm>
        <a:off x="2388550" y="725020"/>
        <a:ext cx="497872" cy="497872"/>
      </dsp:txXfrm>
    </dsp:sp>
    <dsp:sp modelId="{32CFD5E2-B8D7-46DA-9C9C-0526AA6A7D8F}">
      <dsp:nvSpPr>
        <dsp:cNvPr id="0" name=""/>
        <dsp:cNvSpPr/>
      </dsp:nvSpPr>
      <dsp:spPr>
        <a:xfrm rot="6480000">
          <a:off x="2382328" y="1352693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2419043" y="1373544"/>
        <a:ext cx="130890" cy="142580"/>
      </dsp:txXfrm>
    </dsp:sp>
    <dsp:sp modelId="{44A573D9-E1F5-4F6C-9643-42B373680710}">
      <dsp:nvSpPr>
        <dsp:cNvPr id="0" name=""/>
        <dsp:cNvSpPr/>
      </dsp:nvSpPr>
      <dsp:spPr>
        <a:xfrm>
          <a:off x="1958837" y="1627081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Kaizen3</a:t>
          </a:r>
        </a:p>
      </dsp:txBody>
      <dsp:txXfrm>
        <a:off x="2061949" y="1730193"/>
        <a:ext cx="497872" cy="497872"/>
      </dsp:txXfrm>
    </dsp:sp>
    <dsp:sp modelId="{7475A2FE-6633-40D6-8FD0-BC4F8996B61B}">
      <dsp:nvSpPr>
        <dsp:cNvPr id="0" name=""/>
        <dsp:cNvSpPr/>
      </dsp:nvSpPr>
      <dsp:spPr>
        <a:xfrm rot="10800000">
          <a:off x="1694233" y="1860313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1750329" y="1907839"/>
        <a:ext cx="130890" cy="142580"/>
      </dsp:txXfrm>
    </dsp:sp>
    <dsp:sp modelId="{3AA7F81A-77D9-422C-AEE0-4C3B091DC984}">
      <dsp:nvSpPr>
        <dsp:cNvPr id="0" name=""/>
        <dsp:cNvSpPr/>
      </dsp:nvSpPr>
      <dsp:spPr>
        <a:xfrm>
          <a:off x="901935" y="1627081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Kaizen4</a:t>
          </a:r>
        </a:p>
      </dsp:txBody>
      <dsp:txXfrm>
        <a:off x="1005047" y="1730193"/>
        <a:ext cx="497872" cy="497872"/>
      </dsp:txXfrm>
    </dsp:sp>
    <dsp:sp modelId="{646368D6-549B-483A-B697-05C05F25D1BA}">
      <dsp:nvSpPr>
        <dsp:cNvPr id="0" name=""/>
        <dsp:cNvSpPr/>
      </dsp:nvSpPr>
      <dsp:spPr>
        <a:xfrm rot="15120000">
          <a:off x="998825" y="1362759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1035540" y="1436960"/>
        <a:ext cx="130890" cy="142580"/>
      </dsp:txXfrm>
    </dsp:sp>
    <dsp:sp modelId="{84648C64-95B2-4056-BBC0-35E575A58EA2}">
      <dsp:nvSpPr>
        <dsp:cNvPr id="0" name=""/>
        <dsp:cNvSpPr/>
      </dsp:nvSpPr>
      <dsp:spPr>
        <a:xfrm>
          <a:off x="575335" y="621908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Kaizen5 </a:t>
          </a:r>
        </a:p>
      </dsp:txBody>
      <dsp:txXfrm>
        <a:off x="678447" y="725020"/>
        <a:ext cx="497872" cy="497872"/>
      </dsp:txXfrm>
    </dsp:sp>
    <dsp:sp modelId="{36C5DB85-6EDB-47D6-97E1-2547B751DB27}">
      <dsp:nvSpPr>
        <dsp:cNvPr id="0" name=""/>
        <dsp:cNvSpPr/>
      </dsp:nvSpPr>
      <dsp:spPr>
        <a:xfrm rot="19440000">
          <a:off x="1257134" y="547635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>
        <a:off x="1262491" y="611647"/>
        <a:ext cx="130890" cy="142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0.3712</cdr:x>
      <cdr:y>0.31711</cdr:y>
    </cdr:from>
    <cdr:to>
      <cdr:x>0.53484</cdr:x>
      <cdr:y>0.69906</cdr:y>
    </cdr:to>
    <cdr:sp macro="" textlink="">
      <cdr:nvSpPr>
        <cdr:cNvPr id="3" name="Arrow: Circular 2">
          <a:extLst xmlns:a="http://schemas.openxmlformats.org/drawingml/2006/main">
            <a:ext uri="{FF2B5EF4-FFF2-40B4-BE49-F238E27FC236}">
              <a16:creationId xmlns:a16="http://schemas.microsoft.com/office/drawing/2014/main" id="{7C0869B2-FC3B-4BF2-8B18-EDCD55A515E6}"/>
            </a:ext>
          </a:extLst>
        </cdr:cNvPr>
        <cdr:cNvSpPr/>
      </cdr:nvSpPr>
      <cdr:spPr>
        <a:xfrm xmlns:a="http://schemas.openxmlformats.org/drawingml/2006/main" rot="4665611">
          <a:off x="2788767" y="1480837"/>
          <a:ext cx="1600467" cy="1296373"/>
        </a:xfrm>
        <a:prstGeom xmlns:a="http://schemas.openxmlformats.org/drawingml/2006/main" prst="circularArrow">
          <a:avLst>
            <a:gd name="adj1" fmla="val 4831"/>
            <a:gd name="adj2" fmla="val 892164"/>
            <a:gd name="adj3" fmla="val 21005694"/>
            <a:gd name="adj4" fmla="val 12284708"/>
            <a:gd name="adj5" fmla="val 12500"/>
          </a:avLst>
        </a:prstGeom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t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endParaRPr lang="it-IT" sz="110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0.49057</cdr:x>
      <cdr:y>0.2851</cdr:y>
    </cdr:from>
    <cdr:to>
      <cdr:x>0.52904</cdr:x>
      <cdr:y>0.44422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9FD1DD7-6722-4179-AA22-8B9CF855F678}"/>
            </a:ext>
          </a:extLst>
        </cdr:cNvPr>
        <cdr:cNvSpPr txBox="1"/>
      </cdr:nvSpPr>
      <cdr:spPr>
        <a:xfrm xmlns:a="http://schemas.openxmlformats.org/drawingml/2006/main" rot="3914116">
          <a:off x="3705516" y="1375635"/>
          <a:ext cx="666754" cy="304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it-IT" dirty="0"/>
            <a:t>Kaizen 2</a:t>
          </a:r>
          <a:endParaRPr lang="it-IT" sz="1100" dirty="0"/>
        </a:p>
      </cdr:txBody>
    </cdr:sp>
  </cdr:relSizeAnchor>
  <cdr:relSizeAnchor xmlns:cdr="http://schemas.openxmlformats.org/drawingml/2006/chartDrawing">
    <cdr:from>
      <cdr:x>0.50534</cdr:x>
      <cdr:y>0.24549</cdr:y>
    </cdr:from>
    <cdr:to>
      <cdr:x>0.54381</cdr:x>
      <cdr:y>0.40461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22043E1C-C57D-4FF9-819A-893126CB4826}"/>
            </a:ext>
          </a:extLst>
        </cdr:cNvPr>
        <cdr:cNvSpPr txBox="1"/>
      </cdr:nvSpPr>
      <cdr:spPr>
        <a:xfrm xmlns:a="http://schemas.openxmlformats.org/drawingml/2006/main" rot="3914116">
          <a:off x="3822531" y="1209639"/>
          <a:ext cx="666754" cy="304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it-IT" dirty="0"/>
            <a:t>Kaizen 1</a:t>
          </a:r>
          <a:endParaRPr lang="it-IT" sz="1100" dirty="0"/>
        </a:p>
      </cdr:txBody>
    </cdr:sp>
  </cdr:relSizeAnchor>
</c:userShapes>
</file>

<file path=ppt/media/image1.png>
</file>

<file path=ppt/media/image10.png>
</file>

<file path=ppt/media/image11.png>
</file>

<file path=ppt/media/image13.png>
</file>

<file path=ppt/media/image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A42D6-C6F9-4C56-8726-9FD652523A7E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8BA715-0438-4370-8B9F-71C00EFF7FD8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6253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Incidenza % = Tsetup/(Ore al turno senza pause  * 2 turni/settim</a:t>
            </a:r>
          </a:p>
          <a:p>
            <a:endParaRPr lang="it-IT" dirty="0"/>
          </a:p>
          <a:p>
            <a:r>
              <a:rPr lang="it-IT" dirty="0"/>
              <a:t>Tc reale = 6,35 min/pz</a:t>
            </a:r>
          </a:p>
          <a:p>
            <a:r>
              <a:rPr lang="it-IT" dirty="0"/>
              <a:t>Ore disponibilità = 8h/turno * 5 giorni/settimana)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08103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Secondo PPT; Puoi mettere la schermata di KaizenWeb!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6620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CCCC8845-EBED-41A0-BF10-770ECEB0B6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Incidenza % = Tsetup/(Ore al turno senza pause  * 2 turni * 5gg/sett)</a:t>
            </a:r>
          </a:p>
          <a:p>
            <a:endParaRPr lang="it-IT" dirty="0"/>
          </a:p>
          <a:p>
            <a:r>
              <a:rPr lang="it-IT" dirty="0"/>
              <a:t>Tc reale = 6,35 min/pz</a:t>
            </a:r>
          </a:p>
          <a:p>
            <a:r>
              <a:rPr lang="it-IT" dirty="0"/>
              <a:t>Ore disponibilità = (8h/turno * 2 turni * 5 giorni/settimana)</a:t>
            </a:r>
          </a:p>
          <a:p>
            <a:endParaRPr lang="it-IT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17000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Aggiungi 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278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1634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34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Utensili sostituiti AS IS: 8 utensili per 31:10 (31,17)</a:t>
            </a:r>
          </a:p>
          <a:p>
            <a:r>
              <a:rPr lang="it-IT" dirty="0"/>
              <a:t>Utensili sostituiti RESULT: 5 utensili per 10:33 (10,55)</a:t>
            </a:r>
          </a:p>
          <a:p>
            <a:endParaRPr lang="it-IT" dirty="0"/>
          </a:p>
          <a:p>
            <a:r>
              <a:rPr lang="it-IT" dirty="0"/>
              <a:t>Sostituzione utensili proporzionato: 16:53 (16,88)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88033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 finale setup settimanale: [0,85 h/setup] * [194 setup/anno] / [48 sett/anno] = 3,44 h/sett</a:t>
            </a:r>
          </a:p>
          <a:p>
            <a:r>
              <a:rPr lang="it-IT" dirty="0"/>
              <a:t>Incidenza O.E.E.: [3,44 h/sett</a:t>
            </a:r>
            <a:r>
              <a:rPr lang="it-IT" baseline="0" dirty="0"/>
              <a:t>] / </a:t>
            </a:r>
            <a:r>
              <a:rPr lang="it-IT" dirty="0"/>
              <a:t>[8 h/gg * 2 turni * 5 gg/sett] = 4,3%</a:t>
            </a:r>
          </a:p>
          <a:p>
            <a:endParaRPr lang="it-IT" dirty="0"/>
          </a:p>
          <a:p>
            <a:r>
              <a:rPr lang="it-IT" dirty="0"/>
              <a:t>Incidenza % = Tsetup/(Ore al turno senza pause  * 2 turni/settimana * 5 giorni/settimana)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52845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2808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DC0538-19E3-48EC-BF4E-9B51921E5A9A}"/>
              </a:ext>
            </a:extLst>
          </p:cNvPr>
          <p:cNvSpPr txBox="1"/>
          <p:nvPr userDrawn="1"/>
        </p:nvSpPr>
        <p:spPr>
          <a:xfrm>
            <a:off x="6373272" y="1946164"/>
            <a:ext cx="341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REGGIO EMILIA</a:t>
            </a: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BD46520B-B745-48BC-80BA-CCB424D47EF5}"/>
              </a:ext>
            </a:extLst>
          </p:cNvPr>
          <p:cNvSpPr txBox="1"/>
          <p:nvPr userDrawn="1"/>
        </p:nvSpPr>
        <p:spPr>
          <a:xfrm>
            <a:off x="6383432" y="2407531"/>
            <a:ext cx="3419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45556"/>
                </a:solidFill>
                <a:latin typeface="Myriad Pro" panose="020B0503030403020204" pitchFamily="34" charset="0"/>
              </a:rPr>
              <a:t>2020</a:t>
            </a:r>
            <a:endParaRPr lang="it-IT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75102A-2281-4E5E-8366-EC9F45ED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1112E-B872-4292-A889-AACA1F2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552803-E9D1-42C0-9166-04C8C28F5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3980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C7D1E-32F9-4A9A-BBEB-056C14BFB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073F8-47CF-46FC-8FA3-3E277D479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CA58-28BC-4DD0-8C8C-88FA3DDC2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9BBC-724B-47D1-969F-B5634BB1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24499-E178-4A0A-990C-0F6EF3CD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6991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AFE97D-283F-45B3-BC7C-36D91FC2E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5369A-13E4-4A11-BD4A-C000FB48B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4A4D1-36C6-4BC9-BD8E-A534ECF4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93016-3D5B-4E97-BEA7-278593997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B7F83-B9AE-45CA-BD3E-B69B8CDC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7489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DC0538-19E3-48EC-BF4E-9B51921E5A9A}"/>
              </a:ext>
            </a:extLst>
          </p:cNvPr>
          <p:cNvSpPr txBox="1"/>
          <p:nvPr userDrawn="1"/>
        </p:nvSpPr>
        <p:spPr>
          <a:xfrm>
            <a:off x="6373272" y="1946164"/>
            <a:ext cx="341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REGGIO EMILIA</a:t>
            </a: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BD46520B-B745-48BC-80BA-CCB424D47EF5}"/>
              </a:ext>
            </a:extLst>
          </p:cNvPr>
          <p:cNvSpPr txBox="1"/>
          <p:nvPr userDrawn="1"/>
        </p:nvSpPr>
        <p:spPr>
          <a:xfrm>
            <a:off x="6383432" y="2407531"/>
            <a:ext cx="3419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45556"/>
                </a:solidFill>
                <a:latin typeface="Myriad Pro" panose="020B0503030403020204" pitchFamily="34" charset="0"/>
              </a:rPr>
              <a:t>2020</a:t>
            </a:r>
            <a:endParaRPr lang="it-IT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1112E-B872-4292-A889-AACA1F2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0586554-5BAF-0763-8A96-6D0122128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4252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CFB0-B9C1-4506-A1F9-97B3DFC5E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1FD2C-D6D8-48DE-8809-35EB4AB3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19B7F-613B-470F-9B42-5E26C77834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4EB0-45CE-4AB0-93B8-CDA7258BC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6135E-A269-4462-8600-22CAF9AE7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4181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8620-5DB7-4908-9B03-EC2BC5AD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20865-25B1-4B1F-A890-B76D0D69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76CCB-BD50-4453-A762-B004BA61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A372-D021-425C-8C44-DE1C1867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B1841-1B87-4714-8C12-7108AD1F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6728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A283-B219-43CE-94DF-A1CF7973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F97C8-D388-4C53-AAE8-97A09BE31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FBC9C-C516-4BCC-9A73-D3E838BF6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560D3-1608-4225-895D-A6316AD8A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CAB0A-30F6-4584-A27B-C56F9365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C31D1-ADE6-41E8-A1E9-F6B9EDD1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898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1AEF5-DC44-48F0-BFFF-35F57EE5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BC4FC-7D44-4EEC-82E6-8DBB737A9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6A1B7-EB73-4809-AA3E-0BC3E6C83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6EE19-2D50-4138-AD89-D6B054D691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04B0CD-0B69-4E92-BB37-5A95473DD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E862E-2C60-4A1F-935D-DB3CA890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11005-9A8A-44DB-BFE1-D7C554F2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016BE-7FDE-4956-98F6-22837458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52157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1D92-9160-4EA8-ACF1-09ADF768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D8261-E517-4420-BE9E-F4452187B6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01C825-F73E-41F9-A145-06DA2FB5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400757-C742-496D-B740-FF762A73C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46837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D966F-05D1-44E6-AECC-414D660FC5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517A8-F7D4-4D3B-9F39-A15DF8CD2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FD811-6B64-4D65-BEF1-E95826749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3494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ADA8-1DB8-4EE9-9007-EC075FA6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AC01-86C0-404D-9FAA-F9B72646F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3F885-D468-4770-B8A5-10369F374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A9E22-5227-4C8F-843C-7A51397D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0C46-EFAB-459E-BC61-C78C566A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A84F1-DAA8-4972-886F-EED9385B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5141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CFB0-B9C1-4506-A1F9-97B3DFC5E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1FD2C-D6D8-48DE-8809-35EB4AB30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19B7F-613B-470F-9B42-5E26C7783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4EB0-45CE-4AB0-93B8-CDA7258BC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6135E-A269-4462-8600-22CAF9AE7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94570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4DFB3-CBEA-4F46-901C-4365FDF9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F46F20-1D1A-40A3-B016-FB91FB203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99FD0-AB11-4762-BB94-95C0364AF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AD188-7F30-47F8-9548-9C8DF15B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FAB81-D67F-48AB-9A75-72349A6C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BC0E5-AD2E-4797-BC46-B8AADFB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97139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C7D1E-32F9-4A9A-BBEB-056C14BFB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073F8-47CF-46FC-8FA3-3E277D479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CA58-28BC-4DD0-8C8C-88FA3DDC2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9BBC-724B-47D1-969F-B5634BB1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24499-E178-4A0A-990C-0F6EF3CD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0170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AFE97D-283F-45B3-BC7C-36D91FC2E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5369A-13E4-4A11-BD4A-C000FB48B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4A4D1-36C6-4BC9-BD8E-A534ECF4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93016-3D5B-4E97-BEA7-278593997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B7F83-B9AE-45CA-BD3E-B69B8CDC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94086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AA0E-DF67-4D48-A87D-D2DE8E580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1BF9D-7516-412E-86C4-9E7679E5D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70D64-2677-4F3B-87E1-59A8CB4FE8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8E635-A376-4B17-8ED8-DE73E9A3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07236-5676-469E-8549-8C072943A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75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7599-E19F-4780-8B46-20A6C693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50C19-722A-44C5-8187-FE315210C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E3EB-7340-4866-99E7-526273192E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B0210-A4B0-4D34-9C62-CB5C32B0C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47AF6-C8A8-4610-8F23-E56A2F9F7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6454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12B7-277C-406B-9F30-DBE2142E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AC111-A720-4971-859C-05DFF8280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0FC1-7B8E-4FF0-92A7-A2B6010B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F9DB4-61DB-439E-A11B-0A89DA25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E109-AF70-40DB-84C7-785F5F89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30190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4351-6BF7-4848-8396-35CA6241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2D5F-3943-48D9-81F3-2B897BBC3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A4433-E513-40D4-8C3C-F383F27AD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DDCE-4737-46C5-A47A-F5464050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8B136-A734-42D0-857F-46709577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B4CA3-DA24-49C7-A254-ACFD7B33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25199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FF00-B888-430D-92AF-6AEEF108E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3ED34-0ABF-4C30-ACDB-8B5B7C513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4DBD2-394E-4D1C-81C7-4D52AD3A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8E314-5D48-4916-8810-17B757575A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8E792E-2486-41E5-A09A-4146742ED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3498B-995C-4EA9-92C3-54FC3537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36A88-4225-4D04-AC29-97B31FFE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3152C-68E4-462D-B479-77E5AE3C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76207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DE2D-9D25-41CB-AEBA-10F1B6D73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B8FE27-36F4-4230-9659-6AD79302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77073-B56D-443F-8B7E-E444BA56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D3B08-B385-49A6-8736-05248974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56585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A88E9C-A29F-4470-B1BB-0AD9436B2D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E19198-6400-4A86-9643-916FFA2A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002E6-8EE2-4277-92D0-9A43180E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48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8620-5DB7-4908-9B03-EC2BC5AD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20865-25B1-4B1F-A890-B76D0D69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76CCB-BD50-4453-A762-B004BA61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A372-D021-425C-8C44-DE1C1867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B1841-1B87-4714-8C12-7108AD1F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1352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65C-FF67-4A23-8F35-0706CFA0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091B2-C009-4834-8258-41FCE7988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D5D14-788E-40D9-826E-6549F7F9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E9A49-598D-46E2-A962-425D9E5A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6F7A8-CF2E-4ECA-B29E-6A4F7683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DAAA1-A76F-43A0-B04A-2AE2F2F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662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8EFB-C3D0-400D-8228-8A1AB55B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F36E0-B3A5-468E-AD88-E8E9B8F30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4881E-8903-42CC-886B-7771665D0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5EC0B-6D30-4C5C-A0D3-5F67343C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5C23D-3519-4172-BF29-44AAFCB2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C1A6-418A-43AA-A81E-F9137CD1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20157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2D3B-6CD7-46B6-965B-2234B756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DF5E1-AEFD-4EB0-B3AE-B2CFD4B4C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1D54D-BF35-4CC8-BFD1-1D7CDC2C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2997-6377-4559-A8A1-E5D989CF6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B8EE5-4804-4244-A8F0-99467FAF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83535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A705EC-653A-41CC-A5FE-F7EA5F7DD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FBB65-0AD5-447F-A3D6-DEA2BDB7F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82D61-2D9B-4F13-869B-85B54BB7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8C78-BEAE-481B-8398-13A3087A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B792E-16A9-495D-BBB9-9C2D7073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1991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AA0E-DF67-4D48-A87D-D2DE8E580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1BF9D-7516-412E-86C4-9E7679E5D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70D64-2677-4F3B-87E1-59A8CB4FE8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8E635-A376-4B17-8ED8-DE73E9A3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07236-5676-469E-8549-8C072943A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7895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7599-E19F-4780-8B46-20A6C693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50C19-722A-44C5-8187-FE315210C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E3EB-7340-4866-99E7-526273192E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B0210-A4B0-4D34-9C62-CB5C32B0C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47AF6-C8A8-4610-8F23-E56A2F9F7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9125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12B7-277C-406B-9F30-DBE2142E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AC111-A720-4971-859C-05DFF8280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0FC1-7B8E-4FF0-92A7-A2B6010B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F9DB4-61DB-439E-A11B-0A89DA25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E109-AF70-40DB-84C7-785F5F89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62869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4351-6BF7-4848-8396-35CA6241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2D5F-3943-48D9-81F3-2B897BBC3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A4433-E513-40D4-8C3C-F383F27AD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DDCE-4737-46C5-A47A-F5464050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8B136-A734-42D0-857F-46709577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B4CA3-DA24-49C7-A254-ACFD7B33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93021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FF00-B888-430D-92AF-6AEEF108E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3ED34-0ABF-4C30-ACDB-8B5B7C513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4DBD2-394E-4D1C-81C7-4D52AD3A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8E314-5D48-4916-8810-17B757575A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8E792E-2486-41E5-A09A-4146742ED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3498B-995C-4EA9-92C3-54FC3537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36A88-4225-4D04-AC29-97B31FFE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3152C-68E4-462D-B479-77E5AE3C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1137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DE2D-9D25-41CB-AEBA-10F1B6D73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B8FE27-36F4-4230-9659-6AD79302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77073-B56D-443F-8B7E-E444BA56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D3B08-B385-49A6-8736-05248974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569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A283-B219-43CE-94DF-A1CF79733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F97C8-D388-4C53-AAE8-97A09BE31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FBC9C-C516-4BCC-9A73-D3E838BF6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560D3-1608-4225-895D-A6316AD8A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CAB0A-30F6-4584-A27B-C56F9365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C31D1-ADE6-41E8-A1E9-F6B9EDD1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61994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A88E9C-A29F-4470-B1BB-0AD9436B2D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E19198-6400-4A86-9643-916FFA2A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002E6-8EE2-4277-92D0-9A43180E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87416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65C-FF67-4A23-8F35-0706CFA0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091B2-C009-4834-8258-41FCE7988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D5D14-788E-40D9-826E-6549F7F9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E9A49-598D-46E2-A962-425D9E5A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6F7A8-CF2E-4ECA-B29E-6A4F7683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DAAA1-A76F-43A0-B04A-2AE2F2F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82742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8EFB-C3D0-400D-8228-8A1AB55B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F36E0-B3A5-468E-AD88-E8E9B8F30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4881E-8903-42CC-886B-7771665D0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5EC0B-6D30-4C5C-A0D3-5F67343C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5C23D-3519-4172-BF29-44AAFCB2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C1A6-418A-43AA-A81E-F9137CD1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51120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2D3B-6CD7-46B6-965B-2234B756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DF5E1-AEFD-4EB0-B3AE-B2CFD4B4C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1D54D-BF35-4CC8-BFD1-1D7CDC2C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2997-6377-4559-A8A1-E5D989CF6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B8EE5-4804-4244-A8F0-99467FAF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9562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A705EC-653A-41CC-A5FE-F7EA5F7DD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FBB65-0AD5-447F-A3D6-DEA2BDB7F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82D61-2D9B-4F13-869B-85B54BB7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8C78-BEAE-481B-8398-13A3087A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B792E-16A9-495D-BBB9-9C2D7073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31497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4253B-0416-40BD-9655-212E0D288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9E409-E1D9-40A5-BDB3-4C912CF03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30D0E-93E8-45CA-AEE2-F04F45CA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766F1-EEFA-48B6-88B9-6B9777F1E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F8E10-F9F0-41B5-8040-3CA1F52E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35251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3AF66-B6DC-4C83-959E-CB7FE75B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5D893-FB50-4CEC-8AD8-170B5C805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033C9-0AD9-4253-BEB7-1EE5F68D5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06B3F-9F3F-4BCF-8B15-5B7271DBB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E19FC-5EC6-4365-BE68-29439802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344852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E0472-516A-43C6-8AD1-6A71BC66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22A18-7CA1-4D04-9A23-E41B4537E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60F9C-9235-4715-B9C2-AE562F9A3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BEC0B-9745-4804-8A6D-67E24F199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08A0B-0619-4C0A-B62B-65A6EB34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81604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98637-5133-42DB-8769-A481F2B0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1474E-14A4-4F4B-93C0-452DE6D27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6ED96-ACC4-44F8-81D5-6520622F2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B4E0-D97A-4E62-944B-DD27D0DE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2EB82-F8E1-461B-9545-4B696C1CB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10CC-DB4E-4C9C-8BCC-4E6557AC1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04398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FF19-6C87-44DF-B7D3-1429A584E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3B87B-DA9F-4A35-94EF-FAC1044B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9F7AE-E73C-4A48-861B-9386B123D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C2471-B566-400F-BEC4-915AA174E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CB13D-1DFA-4EC4-A226-892E94157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787059-DD97-4EEF-8364-D0ABC78F4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A8A140-F2FB-41FC-B82E-9B69E10E3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FAD00-C233-43AD-8980-E190311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108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1AEF5-DC44-48F0-BFFF-35F57EE5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BC4FC-7D44-4EEC-82E6-8DBB737A9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6A1B7-EB73-4809-AA3E-0BC3E6C83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6EE19-2D50-4138-AD89-D6B054D691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04B0CD-0B69-4E92-BB37-5A95473DD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E862E-2C60-4A1F-935D-DB3CA890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11005-9A8A-44DB-BFE1-D7C554F2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016BE-7FDE-4956-98F6-22837458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6979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F040-7A9B-4487-BE1C-CD706043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BAD610-8ACF-45FE-AD39-14B035FBB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92344-76D3-4481-9B1B-7DB01F45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71DC57-BE46-442A-B510-2CE94F1E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5193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FFDBC2-F507-4154-B15D-9B7FA568C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9E73A4-A4B0-4C42-9AA5-1BF9B818B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6A839-7733-4D54-A2A5-4025500A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5408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4B0B1-967A-41BD-8DE4-FEC442FA1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01AD1-B566-4245-BAD3-9A6E1CCAB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EBECE4-7898-45F2-91C0-919295BB2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CC7DB-E0E1-4B4A-9CE6-FF09DFD8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6BDC2-2E59-429B-94AE-4A2693853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D59C4D-93C3-42E6-925D-10CAD073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53672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441F-E6D0-46B9-BA33-9BB7DB867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363814-9684-427E-B2D0-8D803ADAFC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950C4-C2E5-4C75-85FF-47AA232CB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9E184-1BBF-445C-AAD4-D442E2F4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5F72E-D903-40E3-82C6-1B296A09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0ED47-6E78-4132-AFCC-2C41F6F7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024770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8286-EF93-4F17-8FEA-4A439D0B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BE7EF-F8FE-4F6F-9B82-4D3B10F1C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9B474-8F29-4BC7-9EFE-574B7D9A2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67473-2610-4A20-A164-F1DDD398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8DE5C-C67F-47D3-9A8A-419F80930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018656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3C67BB-E18F-4BC2-AC34-539F7BD03C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4D0FF-65C1-4AE7-876F-1EC600669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E181-F301-4F30-B8CE-212F35E51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C36D6-7878-40FD-932F-BBB9D24FE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B4A4F-E872-413F-AD16-01BE9FD5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96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1D92-9160-4EA8-ACF1-09ADF7688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D8261-E517-4420-BE9E-F4452187B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01C825-F73E-41F9-A145-06DA2FB5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400757-C742-496D-B740-FF762A73C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9077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D966F-05D1-44E6-AECC-414D660FC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517A8-F7D4-4D3B-9F39-A15DF8CD2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FD811-6B64-4D65-BEF1-E95826749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0966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ADA8-1DB8-4EE9-9007-EC075FA6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AC01-86C0-404D-9FAA-F9B72646F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3F885-D468-4770-B8A5-10369F374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A9E22-5227-4C8F-843C-7A51397D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0C46-EFAB-459E-BC61-C78C566A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A84F1-DAA8-4972-886F-EED9385B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455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4DFB3-CBEA-4F46-901C-4365FDF9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F46F20-1D1A-40A3-B016-FB91FB203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99FD0-AB11-4762-BB94-95C0364AF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AD188-7F30-47F8-9548-9C8DF15B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FAB81-D67F-48AB-9A75-72349A6C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BC0E5-AD2E-4797-BC46-B8AADFB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335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733D14-8FFF-4D8E-9207-A85D9B22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79459-38B0-4C36-959C-1ABE7CBFC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B6418-8C5A-45FA-8643-8F6EB4667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6B25A-3FC3-474D-B745-5ACDB968117A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C773A-74A6-4F42-8963-C5A1E8D7C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FE573-99F6-437D-B02B-C7CADDAA4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38CFBB1-C8E9-44B1-A60A-D576CE0DF2F4}"/>
              </a:ext>
            </a:extLst>
          </p:cNvPr>
          <p:cNvSpPr txBox="1">
            <a:spLocks/>
          </p:cNvSpPr>
          <p:nvPr userDrawn="1"/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Immagine 5">
            <a:extLst>
              <a:ext uri="{FF2B5EF4-FFF2-40B4-BE49-F238E27FC236}">
                <a16:creationId xmlns:a16="http://schemas.microsoft.com/office/drawing/2014/main" id="{BFEDB2FA-E38C-4416-9DF8-AA2ADBA1448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54570" y="-2057148"/>
            <a:ext cx="6963390" cy="11218654"/>
          </a:xfrm>
          <a:prstGeom prst="rect">
            <a:avLst/>
          </a:prstGeom>
        </p:spPr>
      </p:pic>
      <p:pic>
        <p:nvPicPr>
          <p:cNvPr id="9" name="Immagine 2">
            <a:extLst>
              <a:ext uri="{FF2B5EF4-FFF2-40B4-BE49-F238E27FC236}">
                <a16:creationId xmlns:a16="http://schemas.microsoft.com/office/drawing/2014/main" id="{1467FE6C-0310-4AB0-97BD-C409BD1EA134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68" y="6135184"/>
            <a:ext cx="2452787" cy="428358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3CE6034D-372B-4DEC-9B44-FF92196DA571}"/>
              </a:ext>
            </a:extLst>
          </p:cNvPr>
          <p:cNvSpPr txBox="1"/>
          <p:nvPr userDrawn="1"/>
        </p:nvSpPr>
        <p:spPr>
          <a:xfrm>
            <a:off x="6327226" y="1431554"/>
            <a:ext cx="4918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4D99"/>
                </a:solidFill>
                <a:latin typeface="Myriad Pro" panose="020B0503030403020204" pitchFamily="34" charset="0"/>
              </a:rPr>
              <a:t>OGNIBENE POWER SPA</a:t>
            </a:r>
          </a:p>
        </p:txBody>
      </p:sp>
      <p:cxnSp>
        <p:nvCxnSpPr>
          <p:cNvPr id="11" name="Connettore 1 8">
            <a:extLst>
              <a:ext uri="{FF2B5EF4-FFF2-40B4-BE49-F238E27FC236}">
                <a16:creationId xmlns:a16="http://schemas.microsoft.com/office/drawing/2014/main" id="{7AD21668-661C-4579-A8A7-2914D5463091}"/>
              </a:ext>
            </a:extLst>
          </p:cNvPr>
          <p:cNvCxnSpPr/>
          <p:nvPr userDrawn="1"/>
        </p:nvCxnSpPr>
        <p:spPr>
          <a:xfrm>
            <a:off x="6253576" y="1483743"/>
            <a:ext cx="0" cy="1388852"/>
          </a:xfrm>
          <a:prstGeom prst="line">
            <a:avLst/>
          </a:prstGeom>
          <a:ln w="34925">
            <a:solidFill>
              <a:srgbClr val="004D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991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EBC3142F-3E61-CE2C-BCD5-16DB50AA125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3276683-533B-6D45-F266-05FBD496A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838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87BB73FF-AFD2-4DF6-9295-9F54AE5FDB6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146" y="227441"/>
            <a:ext cx="1951092" cy="34074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3F9E05D-1E74-4C19-87C8-190DB2B1387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65044" y="2315378"/>
            <a:ext cx="3485709" cy="561579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457D1B-7C09-AEC3-860F-96DD1ACC5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31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FC77DED-C790-CF83-C53A-32F11D5BBC9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22FC60D-DD6C-2429-DAF4-1B1E10728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865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D69869-269A-43FD-AD1B-6D9297FF9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42274-A5B9-4096-AA96-E6DCB1D51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2ED9E-EE4A-440F-951E-B880902687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113CD-05B4-4CAA-9F42-1324776F1FB6}" type="datetimeFigureOut">
              <a:rPr lang="it-IT" smtClean="0"/>
              <a:pPr/>
              <a:t>10/01/2023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00D91-C61B-4699-97BB-D7B98826AC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E1E7A-38DA-4CC3-A6A3-22E0BE8EE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9604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5.emf"/><Relationship Id="rId7" Type="http://schemas.openxmlformats.org/officeDocument/2006/relationships/diagramData" Target="../diagrams/data1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8.emf"/><Relationship Id="rId11" Type="http://schemas.microsoft.com/office/2007/relationships/diagramDrawing" Target="../diagrams/drawing1.xml"/><Relationship Id="rId5" Type="http://schemas.openxmlformats.org/officeDocument/2006/relationships/image" Target="../media/image17.emf"/><Relationship Id="rId10" Type="http://schemas.openxmlformats.org/officeDocument/2006/relationships/diagramColors" Target="../diagrams/colors1.xml"/><Relationship Id="rId4" Type="http://schemas.openxmlformats.org/officeDocument/2006/relationships/image" Target="../media/image16.emf"/><Relationship Id="rId9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Relationship Id="rId4" Type="http://schemas.openxmlformats.org/officeDocument/2006/relationships/chart" Target="../charts/char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92A7533-2154-41FA-8FB9-CCF4737297F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381058" y="2973248"/>
            <a:ext cx="4727575" cy="1489075"/>
          </a:xfrm>
          <a:prstGeom prst="rect">
            <a:avLst/>
          </a:prstGeom>
          <a:noFill/>
          <a:ln>
            <a:noFill/>
          </a:ln>
        </p:spPr>
        <p:txBody>
          <a:bodyPr anchor="t">
            <a:noAutofit/>
          </a:bodyPr>
          <a:lstStyle/>
          <a:p>
            <a:r>
              <a:rPr lang="it-IT" sz="32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SMED IF90</a:t>
            </a:r>
            <a:br>
              <a:rPr lang="it-IT" sz="32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6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Matteo Martinelli 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######### ########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 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######## ## ########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endParaRPr lang="it-IT" sz="1050" dirty="0">
              <a:solidFill>
                <a:schemeClr val="accent1">
                  <a:lumMod val="75000"/>
                </a:schemeClr>
              </a:solidFill>
              <a:latin typeface="Myriad Pro" pitchFamily="34" charset="0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F87BD88-AA46-4CC3-7A98-45A7C4EA8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1668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2175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BEFORE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CC3FF90-2625-4FA2-8AA2-A799814569F0}"/>
              </a:ext>
            </a:extLst>
          </p:cNvPr>
          <p:cNvSpPr txBox="1"/>
          <p:nvPr/>
        </p:nvSpPr>
        <p:spPr>
          <a:xfrm>
            <a:off x="2613519" y="2690336"/>
            <a:ext cx="69649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Tempo video: 1:18:08 [hh:mm:ss] = 1,3 h</a:t>
            </a:r>
          </a:p>
          <a:p>
            <a:pPr marL="285750" indent="-285750">
              <a:buFontTx/>
              <a:buChar char="-"/>
            </a:pPr>
            <a:r>
              <a:rPr lang="it-IT" dirty="0"/>
              <a:t>N° setup 2019: 194 setup</a:t>
            </a:r>
          </a:p>
          <a:p>
            <a:pPr marL="285750" indent="-285750">
              <a:buFontTx/>
              <a:buChar char="-"/>
            </a:pPr>
            <a:r>
              <a:rPr lang="it-IT" dirty="0"/>
              <a:t>Tariffa oraria: 43,80 €/h</a:t>
            </a:r>
          </a:p>
          <a:p>
            <a:pPr marL="285750" indent="-285750">
              <a:buFontTx/>
              <a:buChar char="-"/>
            </a:pPr>
            <a:r>
              <a:rPr lang="it-IT" dirty="0"/>
              <a:t>Tempo totale setup 2019: 1,3 h/setup * 194 setup = 252,2 h/anno</a:t>
            </a:r>
          </a:p>
          <a:p>
            <a:pPr marL="285750" indent="-285750">
              <a:buFontTx/>
              <a:buChar char="-"/>
            </a:pPr>
            <a:r>
              <a:rPr lang="it-IT" dirty="0"/>
              <a:t>Costi setup As Is 2019: 173,20 h/anno * 43,80 €/h = 11046,36 €/anno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BB276F7-29FC-1A1B-89E8-A8EC2EFC2ED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346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7110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2. Separate Internal and External Activities: Separate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Individuazione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ML e MF</a:t>
              </a:r>
            </a:p>
          </p:txBody>
        </p:sp>
      </p:grp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77FE0F41-030B-46E7-A167-9A5B11F266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6124741"/>
              </p:ext>
            </p:extLst>
          </p:nvPr>
        </p:nvGraphicFramePr>
        <p:xfrm>
          <a:off x="2066925" y="1912143"/>
          <a:ext cx="8058150" cy="4164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308DDC3-B3DA-DE7E-DE2E-2FB97F58E8A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6943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374251" cy="785207"/>
            <a:chOff x="559811" y="982115"/>
            <a:chExt cx="637425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63088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BA46B3D9-AFD2-88E2-A0B3-8DF7FE1899F5}"/>
              </a:ext>
            </a:extLst>
          </p:cNvPr>
          <p:cNvGrpSpPr/>
          <p:nvPr/>
        </p:nvGrpSpPr>
        <p:grpSpPr>
          <a:xfrm>
            <a:off x="2205929" y="1140057"/>
            <a:ext cx="8097297" cy="5470032"/>
            <a:chOff x="2205929" y="272400"/>
            <a:chExt cx="8097297" cy="54700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8BDE5-8947-4EA1-9374-E166F01D1E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/>
            <a:srcRect b="50583"/>
            <a:stretch/>
          </p:blipFill>
          <p:spPr>
            <a:xfrm>
              <a:off x="4995264" y="272400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B91C85B-B5B6-4C09-8777-6559E60D2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b="50583"/>
            <a:stretch/>
          </p:blipFill>
          <p:spPr>
            <a:xfrm>
              <a:off x="7772403" y="1661512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0A3EEA7-2AD4-405C-B371-5D11098CC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b="50583"/>
            <a:stretch/>
          </p:blipFill>
          <p:spPr>
            <a:xfrm>
              <a:off x="6547204" y="3974252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D9BD39C-F371-4EF8-98FF-AC57ADF30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b="50584"/>
            <a:stretch/>
          </p:blipFill>
          <p:spPr>
            <a:xfrm>
              <a:off x="3303067" y="3974980"/>
              <a:ext cx="2530823" cy="176745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AD8E6C9-0966-4098-A2F1-E56D394981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b="50406"/>
            <a:stretch/>
          </p:blipFill>
          <p:spPr>
            <a:xfrm>
              <a:off x="2205929" y="1741472"/>
              <a:ext cx="2530823" cy="17738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graphicFrame>
          <p:nvGraphicFramePr>
            <p:cNvPr id="16" name="Diagram 15">
              <a:extLst>
                <a:ext uri="{FF2B5EF4-FFF2-40B4-BE49-F238E27FC236}">
                  <a16:creationId xmlns:a16="http://schemas.microsoft.com/office/drawing/2014/main" id="{882B0F41-2260-4C7B-8856-B6A587D18CF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20605218"/>
                </p:ext>
              </p:extLst>
            </p:nvPr>
          </p:nvGraphicFramePr>
          <p:xfrm>
            <a:off x="4478240" y="1857374"/>
            <a:ext cx="3564870" cy="233185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</p:grp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3D0A460-2654-9E29-8A37-6EFCB911282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4686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84161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E87C322-B8D6-4985-8212-43770FE66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9" t="5693" r="3337" b="2173"/>
          <a:stretch/>
        </p:blipFill>
        <p:spPr>
          <a:xfrm>
            <a:off x="2563919" y="1355828"/>
            <a:ext cx="7349447" cy="507855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5D7F722-AF08-9E29-B2E8-4AF2D2450A8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6780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7356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AD445DC-A0D1-42CA-8056-F3BD7B263F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0" t="5393" r="3760" b="2172"/>
          <a:stretch/>
        </p:blipFill>
        <p:spPr>
          <a:xfrm>
            <a:off x="2446708" y="1355828"/>
            <a:ext cx="7298584" cy="505412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BD3C516-84FB-E871-F300-793DF70B528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4506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5586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F2D39B8-843B-43BF-B28A-ABB5A5703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5" t="5992" r="3442" b="2022"/>
          <a:stretch/>
        </p:blipFill>
        <p:spPr>
          <a:xfrm>
            <a:off x="2325679" y="1355828"/>
            <a:ext cx="7540641" cy="5184719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8EEFE1C-375B-3957-55D8-535B8854137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4699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37684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E71B4A8-1478-4F93-AEA5-408362A7E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8" t="6292" r="3018" b="1423"/>
          <a:stretch/>
        </p:blipFill>
        <p:spPr>
          <a:xfrm>
            <a:off x="2407579" y="1355828"/>
            <a:ext cx="7376842" cy="514624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A0F1179-79AE-769D-5ED0-0D2023F38CB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66230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99401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EC0CDB6-4878-427E-B2FD-839E5A5E7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683" y="1322395"/>
            <a:ext cx="7156633" cy="48241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0CE44D7-FDE5-FAF8-3D83-9ADA9A0A061B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5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54697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Convert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MF a ML</a:t>
              </a:r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4013F6-2166-4066-8DFF-B3CEE5897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893489"/>
              </p:ext>
            </p:extLst>
          </p:nvPr>
        </p:nvGraphicFramePr>
        <p:xfrm>
          <a:off x="6704851" y="1654899"/>
          <a:ext cx="5120704" cy="419026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761749">
                  <a:extLst>
                    <a:ext uri="{9D8B030D-6E8A-4147-A177-3AD203B41FA5}">
                      <a16:colId xmlns:a16="http://schemas.microsoft.com/office/drawing/2014/main" val="3294852720"/>
                    </a:ext>
                  </a:extLst>
                </a:gridCol>
                <a:gridCol w="580442">
                  <a:extLst>
                    <a:ext uri="{9D8B030D-6E8A-4147-A177-3AD203B41FA5}">
                      <a16:colId xmlns:a16="http://schemas.microsoft.com/office/drawing/2014/main" val="2341242735"/>
                    </a:ext>
                  </a:extLst>
                </a:gridCol>
                <a:gridCol w="523350">
                  <a:extLst>
                    <a:ext uri="{9D8B030D-6E8A-4147-A177-3AD203B41FA5}">
                      <a16:colId xmlns:a16="http://schemas.microsoft.com/office/drawing/2014/main" val="818334470"/>
                    </a:ext>
                  </a:extLst>
                </a:gridCol>
                <a:gridCol w="551896">
                  <a:extLst>
                    <a:ext uri="{9D8B030D-6E8A-4147-A177-3AD203B41FA5}">
                      <a16:colId xmlns:a16="http://schemas.microsoft.com/office/drawing/2014/main" val="975750288"/>
                    </a:ext>
                  </a:extLst>
                </a:gridCol>
                <a:gridCol w="557180">
                  <a:extLst>
                    <a:ext uri="{9D8B030D-6E8A-4147-A177-3AD203B41FA5}">
                      <a16:colId xmlns:a16="http://schemas.microsoft.com/office/drawing/2014/main" val="251449228"/>
                    </a:ext>
                  </a:extLst>
                </a:gridCol>
                <a:gridCol w="525950">
                  <a:extLst>
                    <a:ext uri="{9D8B030D-6E8A-4147-A177-3AD203B41FA5}">
                      <a16:colId xmlns:a16="http://schemas.microsoft.com/office/drawing/2014/main" val="575758812"/>
                    </a:ext>
                  </a:extLst>
                </a:gridCol>
                <a:gridCol w="620137">
                  <a:extLst>
                    <a:ext uri="{9D8B030D-6E8A-4147-A177-3AD203B41FA5}">
                      <a16:colId xmlns:a16="http://schemas.microsoft.com/office/drawing/2014/main" val="1554300087"/>
                    </a:ext>
                  </a:extLst>
                </a:gridCol>
              </a:tblGrid>
              <a:tr h="63012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MF&gt;&gt;&gt;ML 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4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5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42479"/>
                  </a:ext>
                </a:extLst>
              </a:tr>
              <a:tr h="93648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POSIZIONAMENTI UTENSILI MACCHINA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58390"/>
                  </a:ext>
                </a:extLst>
              </a:tr>
              <a:tr h="8950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STATO UTENSILI E SOSTITUZIONE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669009"/>
                  </a:ext>
                </a:extLst>
              </a:tr>
              <a:tr h="44754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REGOLAZIONE ASTA FORATA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660734"/>
                  </a:ext>
                </a:extLst>
              </a:tr>
              <a:tr h="83346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SETTAGGIO ROBOT E TEST AVVICINAMENTI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564823"/>
                  </a:ext>
                </a:extLst>
              </a:tr>
              <a:tr h="44754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7732571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0B7A40A-1019-46CC-9613-9DAF41EA8B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0325069"/>
              </p:ext>
            </p:extLst>
          </p:nvPr>
        </p:nvGraphicFramePr>
        <p:xfrm>
          <a:off x="493908" y="1654899"/>
          <a:ext cx="6191250" cy="4190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7A56F4A-B0A6-5B75-75AE-E3EBC7C18AE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9799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3132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Streamline Internal Activities: Improve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Efficientamento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ML e MF</a:t>
              </a:r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5094325-D66D-4280-989D-94BD9A8A72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265681"/>
              </p:ext>
            </p:extLst>
          </p:nvPr>
        </p:nvGraphicFramePr>
        <p:xfrm>
          <a:off x="493908" y="1688333"/>
          <a:ext cx="5855519" cy="4190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">
            <a:extLst>
              <a:ext uri="{FF2B5EF4-FFF2-40B4-BE49-F238E27FC236}">
                <a16:creationId xmlns:a16="http://schemas.microsoft.com/office/drawing/2014/main" id="{22043E1C-C57D-4FF9-819A-893126CB4826}"/>
              </a:ext>
            </a:extLst>
          </p:cNvPr>
          <p:cNvSpPr txBox="1"/>
          <p:nvPr/>
        </p:nvSpPr>
        <p:spPr>
          <a:xfrm rot="3609367">
            <a:off x="1696217" y="2367139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4</a:t>
            </a:r>
            <a:endParaRPr lang="it-IT" sz="1100" dirty="0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FD987BAF-ACB0-402B-88F0-EF9BFC8DFF39}"/>
              </a:ext>
            </a:extLst>
          </p:cNvPr>
          <p:cNvSpPr txBox="1"/>
          <p:nvPr/>
        </p:nvSpPr>
        <p:spPr>
          <a:xfrm rot="3609367">
            <a:off x="5637829" y="2824263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5</a:t>
            </a:r>
            <a:endParaRPr lang="it-IT" sz="1100" dirty="0"/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E5B10C1C-29D9-4A4F-BAA3-0311EFA4804A}"/>
              </a:ext>
            </a:extLst>
          </p:cNvPr>
          <p:cNvSpPr txBox="1"/>
          <p:nvPr/>
        </p:nvSpPr>
        <p:spPr>
          <a:xfrm rot="3609367">
            <a:off x="1780241" y="2094256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3</a:t>
            </a:r>
            <a:endParaRPr lang="it-IT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D3C9AE-2611-4A30-9751-109708D60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968814"/>
              </p:ext>
            </p:extLst>
          </p:nvPr>
        </p:nvGraphicFramePr>
        <p:xfrm>
          <a:off x="6577388" y="1688332"/>
          <a:ext cx="5120703" cy="419025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870437">
                  <a:extLst>
                    <a:ext uri="{9D8B030D-6E8A-4147-A177-3AD203B41FA5}">
                      <a16:colId xmlns:a16="http://schemas.microsoft.com/office/drawing/2014/main" val="1246501220"/>
                    </a:ext>
                  </a:extLst>
                </a:gridCol>
                <a:gridCol w="603376">
                  <a:extLst>
                    <a:ext uri="{9D8B030D-6E8A-4147-A177-3AD203B41FA5}">
                      <a16:colId xmlns:a16="http://schemas.microsoft.com/office/drawing/2014/main" val="3190476778"/>
                    </a:ext>
                  </a:extLst>
                </a:gridCol>
                <a:gridCol w="502311">
                  <a:extLst>
                    <a:ext uri="{9D8B030D-6E8A-4147-A177-3AD203B41FA5}">
                      <a16:colId xmlns:a16="http://schemas.microsoft.com/office/drawing/2014/main" val="201398175"/>
                    </a:ext>
                  </a:extLst>
                </a:gridCol>
                <a:gridCol w="513598">
                  <a:extLst>
                    <a:ext uri="{9D8B030D-6E8A-4147-A177-3AD203B41FA5}">
                      <a16:colId xmlns:a16="http://schemas.microsoft.com/office/drawing/2014/main" val="161707593"/>
                    </a:ext>
                  </a:extLst>
                </a:gridCol>
                <a:gridCol w="496667">
                  <a:extLst>
                    <a:ext uri="{9D8B030D-6E8A-4147-A177-3AD203B41FA5}">
                      <a16:colId xmlns:a16="http://schemas.microsoft.com/office/drawing/2014/main" val="4216269547"/>
                    </a:ext>
                  </a:extLst>
                </a:gridCol>
                <a:gridCol w="519243">
                  <a:extLst>
                    <a:ext uri="{9D8B030D-6E8A-4147-A177-3AD203B41FA5}">
                      <a16:colId xmlns:a16="http://schemas.microsoft.com/office/drawing/2014/main" val="773674576"/>
                    </a:ext>
                  </a:extLst>
                </a:gridCol>
                <a:gridCol w="615071">
                  <a:extLst>
                    <a:ext uri="{9D8B030D-6E8A-4147-A177-3AD203B41FA5}">
                      <a16:colId xmlns:a16="http://schemas.microsoft.com/office/drawing/2014/main" val="350723659"/>
                    </a:ext>
                  </a:extLst>
                </a:gridCol>
              </a:tblGrid>
              <a:tr h="523782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Efficienza </a:t>
                      </a: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958529"/>
                  </a:ext>
                </a:extLst>
              </a:tr>
              <a:tr h="104756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POSIZIONAMENTI UTENSILI MACCHINA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96888"/>
                  </a:ext>
                </a:extLst>
              </a:tr>
              <a:tr h="104756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STATO UTENSILI E SOSTITUZIONE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388828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REGOLAZIONE ASTA FORATA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01,74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02,56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413564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SETTAGGIO ROBOT E TEST AVVICINAMENTI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04,65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0347792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1,18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1,15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1,97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8,95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7879253"/>
                  </a:ext>
                </a:extLst>
              </a:tr>
            </a:tbl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1633154-C66F-3644-AEA1-8F28E4CE747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468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">
            <a:extLst>
              <a:ext uri="{FF2B5EF4-FFF2-40B4-BE49-F238E27FC236}">
                <a16:creationId xmlns:a16="http://schemas.microsoft.com/office/drawing/2014/main" id="{01ABE897-F93D-4950-9A30-9F1CB5EEAB38}"/>
              </a:ext>
            </a:extLst>
          </p:cNvPr>
          <p:cNvSpPr txBox="1"/>
          <p:nvPr/>
        </p:nvSpPr>
        <p:spPr>
          <a:xfrm>
            <a:off x="444031" y="251630"/>
            <a:ext cx="400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004D99"/>
                </a:solidFill>
                <a:latin typeface="Myriad Pro" panose="020B0503030403020204" pitchFamily="34" charset="0"/>
              </a:rPr>
              <a:t>ITEM</a:t>
            </a:r>
          </a:p>
        </p:txBody>
      </p:sp>
      <p:cxnSp>
        <p:nvCxnSpPr>
          <p:cNvPr id="3" name="Connettore 1 11">
            <a:extLst>
              <a:ext uri="{FF2B5EF4-FFF2-40B4-BE49-F238E27FC236}">
                <a16:creationId xmlns:a16="http://schemas.microsoft.com/office/drawing/2014/main" id="{A03D4CDC-5D80-467E-8A70-4BE167381D68}"/>
              </a:ext>
            </a:extLst>
          </p:cNvPr>
          <p:cNvCxnSpPr/>
          <p:nvPr/>
        </p:nvCxnSpPr>
        <p:spPr>
          <a:xfrm>
            <a:off x="378580" y="232470"/>
            <a:ext cx="1" cy="785207"/>
          </a:xfrm>
          <a:prstGeom prst="line">
            <a:avLst/>
          </a:prstGeom>
          <a:ln w="34925">
            <a:solidFill>
              <a:srgbClr val="004D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8">
            <a:extLst>
              <a:ext uri="{FF2B5EF4-FFF2-40B4-BE49-F238E27FC236}">
                <a16:creationId xmlns:a16="http://schemas.microsoft.com/office/drawing/2014/main" id="{FCA2C031-3DC0-44A4-A7E6-5A2CB22BD0F7}"/>
              </a:ext>
            </a:extLst>
          </p:cNvPr>
          <p:cNvSpPr txBox="1"/>
          <p:nvPr/>
        </p:nvSpPr>
        <p:spPr>
          <a:xfrm>
            <a:off x="444030" y="584134"/>
            <a:ext cx="3357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solidFill>
                  <a:schemeClr val="bg1">
                    <a:lumMod val="50000"/>
                  </a:schemeClr>
                </a:solidFill>
                <a:latin typeface="Myriad Pro" pitchFamily="34" charset="0"/>
              </a:rPr>
              <a:t>Kaizen PMM_2019_001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A3FD01A-100E-4E45-AF26-C744C9A89F3F}"/>
              </a:ext>
            </a:extLst>
          </p:cNvPr>
          <p:cNvSpPr txBox="1">
            <a:spLocks/>
          </p:cNvSpPr>
          <p:nvPr/>
        </p:nvSpPr>
        <p:spPr>
          <a:xfrm>
            <a:off x="378580" y="1015867"/>
            <a:ext cx="2337270" cy="1488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u="sng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SMED IF90</a:t>
            </a:r>
            <a:br>
              <a:rPr lang="it-IT" sz="3200" u="sng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600" u="sng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600" u="sng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Matteo Martinelli </a:t>
            </a:r>
          </a:p>
          <a:p>
            <a:r>
              <a:rPr lang="it-IT" sz="1600" u="sng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P/N 17*.***.***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BE0FBF8-C2B3-427B-84FB-2AC43AAC0FE5}"/>
              </a:ext>
            </a:extLst>
          </p:cNvPr>
          <p:cNvGraphicFramePr>
            <a:graphicFrameLocks/>
          </p:cNvGraphicFramePr>
          <p:nvPr/>
        </p:nvGraphicFramePr>
        <p:xfrm>
          <a:off x="5791933" y="2190848"/>
          <a:ext cx="5956037" cy="3471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23DB1A3-EEE3-F03B-CFC6-DEB6FC3630EE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u="sng" smtClean="0"/>
              <a:pPr/>
              <a:t>2</a:t>
            </a:fld>
            <a:endParaRPr lang="it-IT" u="sng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2B7D8D6B-3FF4-9F65-D048-E55547842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30" y="2101190"/>
            <a:ext cx="5116594" cy="36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96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02468" y="299262"/>
            <a:ext cx="64148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Streamline Internal Activities: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C1E136-947D-467D-B0F6-08D106BFBD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026773"/>
              </p:ext>
            </p:extLst>
          </p:nvPr>
        </p:nvGraphicFramePr>
        <p:xfrm>
          <a:off x="2107405" y="1093725"/>
          <a:ext cx="7977187" cy="1649086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096491">
                  <a:extLst>
                    <a:ext uri="{9D8B030D-6E8A-4147-A177-3AD203B41FA5}">
                      <a16:colId xmlns:a16="http://schemas.microsoft.com/office/drawing/2014/main" val="3294852720"/>
                    </a:ext>
                  </a:extLst>
                </a:gridCol>
                <a:gridCol w="751062">
                  <a:extLst>
                    <a:ext uri="{9D8B030D-6E8A-4147-A177-3AD203B41FA5}">
                      <a16:colId xmlns:a16="http://schemas.microsoft.com/office/drawing/2014/main" val="2341242735"/>
                    </a:ext>
                  </a:extLst>
                </a:gridCol>
                <a:gridCol w="773821">
                  <a:extLst>
                    <a:ext uri="{9D8B030D-6E8A-4147-A177-3AD203B41FA5}">
                      <a16:colId xmlns:a16="http://schemas.microsoft.com/office/drawing/2014/main" val="818334470"/>
                    </a:ext>
                  </a:extLst>
                </a:gridCol>
                <a:gridCol w="785201">
                  <a:extLst>
                    <a:ext uri="{9D8B030D-6E8A-4147-A177-3AD203B41FA5}">
                      <a16:colId xmlns:a16="http://schemas.microsoft.com/office/drawing/2014/main" val="975750288"/>
                    </a:ext>
                  </a:extLst>
                </a:gridCol>
                <a:gridCol w="785201">
                  <a:extLst>
                    <a:ext uri="{9D8B030D-6E8A-4147-A177-3AD203B41FA5}">
                      <a16:colId xmlns:a16="http://schemas.microsoft.com/office/drawing/2014/main" val="251449228"/>
                    </a:ext>
                  </a:extLst>
                </a:gridCol>
                <a:gridCol w="819340">
                  <a:extLst>
                    <a:ext uri="{9D8B030D-6E8A-4147-A177-3AD203B41FA5}">
                      <a16:colId xmlns:a16="http://schemas.microsoft.com/office/drawing/2014/main" val="575758812"/>
                    </a:ext>
                  </a:extLst>
                </a:gridCol>
                <a:gridCol w="966071">
                  <a:extLst>
                    <a:ext uri="{9D8B030D-6E8A-4147-A177-3AD203B41FA5}">
                      <a16:colId xmlns:a16="http://schemas.microsoft.com/office/drawing/2014/main" val="1554300087"/>
                    </a:ext>
                  </a:extLst>
                </a:gridCol>
              </a:tblGrid>
              <a:tr h="228518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MF&gt;&gt;&gt;ML 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4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5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42479"/>
                  </a:ext>
                </a:extLst>
              </a:tr>
              <a:tr h="28828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POSIZIONAMENTI UTENSILI MACCHINA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58390"/>
                  </a:ext>
                </a:extLst>
              </a:tr>
              <a:tr h="31477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STATO UTENSILI E SOSTITUZIONE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669009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REGOLAZIONE ASTA FORATA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660734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SETTAGGIO ROBOT E TEST AVVICINAMENTI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564823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773257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3C6673-8A14-449A-9C52-AFEEAC69D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720560"/>
              </p:ext>
            </p:extLst>
          </p:nvPr>
        </p:nvGraphicFramePr>
        <p:xfrm>
          <a:off x="2107405" y="4612403"/>
          <a:ext cx="7977186" cy="167819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106432">
                  <a:extLst>
                    <a:ext uri="{9D8B030D-6E8A-4147-A177-3AD203B41FA5}">
                      <a16:colId xmlns:a16="http://schemas.microsoft.com/office/drawing/2014/main" val="1246501220"/>
                    </a:ext>
                  </a:extLst>
                </a:gridCol>
                <a:gridCol w="747347">
                  <a:extLst>
                    <a:ext uri="{9D8B030D-6E8A-4147-A177-3AD203B41FA5}">
                      <a16:colId xmlns:a16="http://schemas.microsoft.com/office/drawing/2014/main" val="3190476778"/>
                    </a:ext>
                  </a:extLst>
                </a:gridCol>
                <a:gridCol w="782515">
                  <a:extLst>
                    <a:ext uri="{9D8B030D-6E8A-4147-A177-3AD203B41FA5}">
                      <a16:colId xmlns:a16="http://schemas.microsoft.com/office/drawing/2014/main" val="201398175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61707593"/>
                    </a:ext>
                  </a:extLst>
                </a:gridCol>
                <a:gridCol w="773723">
                  <a:extLst>
                    <a:ext uri="{9D8B030D-6E8A-4147-A177-3AD203B41FA5}">
                      <a16:colId xmlns:a16="http://schemas.microsoft.com/office/drawing/2014/main" val="421626954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773674576"/>
                    </a:ext>
                  </a:extLst>
                </a:gridCol>
                <a:gridCol w="958177">
                  <a:extLst>
                    <a:ext uri="{9D8B030D-6E8A-4147-A177-3AD203B41FA5}">
                      <a16:colId xmlns:a16="http://schemas.microsoft.com/office/drawing/2014/main" val="350723659"/>
                    </a:ext>
                  </a:extLst>
                </a:gridCol>
              </a:tblGrid>
              <a:tr h="267006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Efficienza </a:t>
                      </a:r>
                      <a:r>
                        <a:rPr lang="it-IT" sz="11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958529"/>
                  </a:ext>
                </a:extLst>
              </a:tr>
              <a:tr h="28631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POSIZIONAMENTI UTENSILI MACCHINA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96888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STATO UTENSILI E SOSTITUZIONE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388828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effectLst/>
                        </a:rPr>
                        <a:t>REGOLAZIONE ASTA FORATA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1,74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2,56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4,3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413564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effectLst/>
                        </a:rPr>
                        <a:t>SETTAGGIO ROBOT E TEST AVVICINAMENTI 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04,65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0347792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1,74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8,95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7879253"/>
                  </a:ext>
                </a:extLst>
              </a:tr>
            </a:tbl>
          </a:graphicData>
        </a:graphic>
      </p:graphicFrame>
      <p:grpSp>
        <p:nvGrpSpPr>
          <p:cNvPr id="12" name="Group 6">
            <a:extLst>
              <a:ext uri="{FF2B5EF4-FFF2-40B4-BE49-F238E27FC236}">
                <a16:creationId xmlns:a16="http://schemas.microsoft.com/office/drawing/2014/main" id="{D79A247E-D030-4EA0-A4C5-22BB39AF1004}"/>
              </a:ext>
            </a:extLst>
          </p:cNvPr>
          <p:cNvGrpSpPr/>
          <p:nvPr/>
        </p:nvGrpSpPr>
        <p:grpSpPr>
          <a:xfrm>
            <a:off x="505511" y="3174542"/>
            <a:ext cx="6414892" cy="785207"/>
            <a:chOff x="559811" y="982115"/>
            <a:chExt cx="4074571" cy="785207"/>
          </a:xfrm>
        </p:grpSpPr>
        <p:sp>
          <p:nvSpPr>
            <p:cNvPr id="13" name="TextBox 18">
              <a:extLst>
                <a:ext uri="{FF2B5EF4-FFF2-40B4-BE49-F238E27FC236}">
                  <a16:creationId xmlns:a16="http://schemas.microsoft.com/office/drawing/2014/main" id="{FB5650C3-A3F1-4CE5-878D-EF6ADF1360AD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5. Optimize External Activities: Kaizen</a:t>
              </a:r>
            </a:p>
          </p:txBody>
        </p:sp>
        <p:cxnSp>
          <p:nvCxnSpPr>
            <p:cNvPr id="14" name="Connettore 1 11">
              <a:extLst>
                <a:ext uri="{FF2B5EF4-FFF2-40B4-BE49-F238E27FC236}">
                  <a16:creationId xmlns:a16="http://schemas.microsoft.com/office/drawing/2014/main" id="{130F8F24-F805-48EE-93CB-40511D7EEF38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56BD0393-0E1C-4BB6-A80A-4DDB6820BDF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BE96D73-9961-2601-9B24-1CEB422AF33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8276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MF&gt;&gt;&gt;ML SMED IF90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92E420A-E698-455E-B7A4-5DEA0DA58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2176"/>
              </p:ext>
            </p:extLst>
          </p:nvPr>
        </p:nvGraphicFramePr>
        <p:xfrm>
          <a:off x="493908" y="1897776"/>
          <a:ext cx="6689171" cy="353200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923313">
                  <a:extLst>
                    <a:ext uri="{9D8B030D-6E8A-4147-A177-3AD203B41FA5}">
                      <a16:colId xmlns:a16="http://schemas.microsoft.com/office/drawing/2014/main" val="4096811321"/>
                    </a:ext>
                  </a:extLst>
                </a:gridCol>
                <a:gridCol w="1214432">
                  <a:extLst>
                    <a:ext uri="{9D8B030D-6E8A-4147-A177-3AD203B41FA5}">
                      <a16:colId xmlns:a16="http://schemas.microsoft.com/office/drawing/2014/main" val="2585515987"/>
                    </a:ext>
                  </a:extLst>
                </a:gridCol>
                <a:gridCol w="1723709">
                  <a:extLst>
                    <a:ext uri="{9D8B030D-6E8A-4147-A177-3AD203B41FA5}">
                      <a16:colId xmlns:a16="http://schemas.microsoft.com/office/drawing/2014/main" val="1877584856"/>
                    </a:ext>
                  </a:extLst>
                </a:gridCol>
                <a:gridCol w="2827717">
                  <a:extLst>
                    <a:ext uri="{9D8B030D-6E8A-4147-A177-3AD203B41FA5}">
                      <a16:colId xmlns:a16="http://schemas.microsoft.com/office/drawing/2014/main" val="51396378"/>
                    </a:ext>
                  </a:extLst>
                </a:gridCol>
              </a:tblGrid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N° Kaizen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dirty="0">
                          <a:solidFill>
                            <a:schemeClr val="tx1"/>
                          </a:solidFill>
                        </a:rPr>
                        <a:t>Min (decimi)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% impatto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Saving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10210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0,68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0,68/18,38 = 3,7%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3,7% * </a:t>
                      </a:r>
                      <a:r>
                        <a:rPr lang="it-IT" dirty="0"/>
                        <a:t>2599,09 €/anno = 96,16 €/anno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219790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18,38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18,38/18,38= 100,00%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96,3% * </a:t>
                      </a:r>
                      <a:r>
                        <a:rPr lang="it-IT" dirty="0"/>
                        <a:t>2599,09 €/anno = 2502,93 €/anno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883900"/>
                  </a:ext>
                </a:extLst>
              </a:tr>
              <a:tr h="49348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5117517"/>
                  </a:ext>
                </a:extLst>
              </a:tr>
              <a:tr h="49348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033778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489879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ACFC9A-4545-47E9-91A4-7F817BA96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9" t="5693" r="3337" b="2173"/>
          <a:stretch/>
        </p:blipFill>
        <p:spPr>
          <a:xfrm>
            <a:off x="7448863" y="873425"/>
            <a:ext cx="3698311" cy="25555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ED25CA-4920-4B7F-AA79-51B1D046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0" t="5393" r="3760" b="2172"/>
          <a:stretch/>
        </p:blipFill>
        <p:spPr>
          <a:xfrm>
            <a:off x="7456708" y="3669271"/>
            <a:ext cx="3690466" cy="2555575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238FB35-F07C-7FD6-9BC2-2F50F176BDB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0925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5.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Efficenza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SMED IF90</a:t>
              </a:r>
            </a:p>
          </p:txBody>
        </p:sp>
      </p:grp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A66E401-16DE-4056-BD16-91F313027A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130408"/>
              </p:ext>
            </p:extLst>
          </p:nvPr>
        </p:nvGraphicFramePr>
        <p:xfrm>
          <a:off x="493908" y="1688332"/>
          <a:ext cx="7170612" cy="3724306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989767">
                  <a:extLst>
                    <a:ext uri="{9D8B030D-6E8A-4147-A177-3AD203B41FA5}">
                      <a16:colId xmlns:a16="http://schemas.microsoft.com/office/drawing/2014/main" val="4096811321"/>
                    </a:ext>
                  </a:extLst>
                </a:gridCol>
                <a:gridCol w="1301839">
                  <a:extLst>
                    <a:ext uri="{9D8B030D-6E8A-4147-A177-3AD203B41FA5}">
                      <a16:colId xmlns:a16="http://schemas.microsoft.com/office/drawing/2014/main" val="2585515987"/>
                    </a:ext>
                  </a:extLst>
                </a:gridCol>
                <a:gridCol w="2101734">
                  <a:extLst>
                    <a:ext uri="{9D8B030D-6E8A-4147-A177-3AD203B41FA5}">
                      <a16:colId xmlns:a16="http://schemas.microsoft.com/office/drawing/2014/main" val="1877584856"/>
                    </a:ext>
                  </a:extLst>
                </a:gridCol>
                <a:gridCol w="2777272">
                  <a:extLst>
                    <a:ext uri="{9D8B030D-6E8A-4147-A177-3AD203B41FA5}">
                      <a16:colId xmlns:a16="http://schemas.microsoft.com/office/drawing/2014/main" val="51396378"/>
                    </a:ext>
                  </a:extLst>
                </a:gridCol>
              </a:tblGrid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N° Kaizen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dirty="0">
                          <a:solidFill>
                            <a:schemeClr val="tx1"/>
                          </a:solidFill>
                        </a:rPr>
                        <a:t>Min (decimi)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% impatto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Saving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10210"/>
                  </a:ext>
                </a:extLst>
              </a:tr>
              <a:tr h="58199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219790"/>
                  </a:ext>
                </a:extLst>
              </a:tr>
              <a:tr h="58199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883900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1,74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1,74/8,95 = 19,44%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19,44%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246,07 €/anno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5117517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2,56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2,56/8,95 = 28,60%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28,60%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362,03 €/anno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033778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4,65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4,65/8,95 = 51,96%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51,96%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657,72 €/anno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489879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8351123-B2D6-409A-B973-3C46948DC6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5" t="5992" r="3442" b="2022"/>
          <a:stretch/>
        </p:blipFill>
        <p:spPr>
          <a:xfrm>
            <a:off x="7934328" y="570621"/>
            <a:ext cx="2914960" cy="20042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AC333D-1C62-4665-ACF4-3277E5E4D6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8" t="6292" r="3018" b="1423"/>
          <a:stretch/>
        </p:blipFill>
        <p:spPr>
          <a:xfrm>
            <a:off x="7934329" y="2623159"/>
            <a:ext cx="2914959" cy="2033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1AFC817-3696-4F8A-8B53-323EC361F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4329" y="4704998"/>
            <a:ext cx="2914959" cy="196489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0432-D0F3-D4B3-C538-195B431E72D2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0041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7196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– TO BE</a:t>
              </a:r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BA94BE4-4C31-46EF-B582-DACD70EA43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589309"/>
              </p:ext>
            </p:extLst>
          </p:nvPr>
        </p:nvGraphicFramePr>
        <p:xfrm>
          <a:off x="2863276" y="4986174"/>
          <a:ext cx="4668495" cy="1584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556">
                  <a:extLst>
                    <a:ext uri="{9D8B030D-6E8A-4147-A177-3AD203B41FA5}">
                      <a16:colId xmlns:a16="http://schemas.microsoft.com/office/drawing/2014/main" val="2251725086"/>
                    </a:ext>
                  </a:extLst>
                </a:gridCol>
                <a:gridCol w="1163556">
                  <a:extLst>
                    <a:ext uri="{9D8B030D-6E8A-4147-A177-3AD203B41FA5}">
                      <a16:colId xmlns:a16="http://schemas.microsoft.com/office/drawing/2014/main" val="3455430011"/>
                    </a:ext>
                  </a:extLst>
                </a:gridCol>
                <a:gridCol w="1315908">
                  <a:extLst>
                    <a:ext uri="{9D8B030D-6E8A-4147-A177-3AD203B41FA5}">
                      <a16:colId xmlns:a16="http://schemas.microsoft.com/office/drawing/2014/main" val="3479492333"/>
                    </a:ext>
                  </a:extLst>
                </a:gridCol>
                <a:gridCol w="1025475">
                  <a:extLst>
                    <a:ext uri="{9D8B030D-6E8A-4147-A177-3AD203B41FA5}">
                      <a16:colId xmlns:a16="http://schemas.microsoft.com/office/drawing/2014/main" val="1750642922"/>
                    </a:ext>
                  </a:extLst>
                </a:gridCol>
              </a:tblGrid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Già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Efficienza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MF &gt;&gt;&gt;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70790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00:05:11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00:08:57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00:18:23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00:45:37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38634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0,9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0,15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0,31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0,76 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737602"/>
                  </a:ext>
                </a:extLst>
              </a:tr>
              <a:tr h="4869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6,63%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11,46%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23,53%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58,38%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779630"/>
                  </a:ext>
                </a:extLst>
              </a:tr>
            </a:tbl>
          </a:graphicData>
        </a:graphic>
      </p:graphicFrame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21DB25A1-F09E-495B-808E-C0E9E0C12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247311"/>
              </p:ext>
            </p:extLst>
          </p:nvPr>
        </p:nvGraphicFramePr>
        <p:xfrm>
          <a:off x="7653882" y="4986175"/>
          <a:ext cx="1091722" cy="1584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1722">
                  <a:extLst>
                    <a:ext uri="{9D8B030D-6E8A-4147-A177-3AD203B41FA5}">
                      <a16:colId xmlns:a16="http://schemas.microsoft.com/office/drawing/2014/main" val="2251725086"/>
                    </a:ext>
                  </a:extLst>
                </a:gridCol>
              </a:tblGrid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 tot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70790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1:18:08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38634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1,30 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737602"/>
                  </a:ext>
                </a:extLst>
              </a:tr>
              <a:tr h="4869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779630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DAF36AAF-AAFC-417A-86E2-74075FB4C052}"/>
              </a:ext>
            </a:extLst>
          </p:cNvPr>
          <p:cNvGrpSpPr/>
          <p:nvPr/>
        </p:nvGrpSpPr>
        <p:grpSpPr>
          <a:xfrm>
            <a:off x="1620584" y="1292479"/>
            <a:ext cx="7693944" cy="1477328"/>
            <a:chOff x="493910" y="1874286"/>
            <a:chExt cx="7693944" cy="147732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B559664-2A9A-4CB0-95CB-DCB1968CDB04}"/>
                </a:ext>
              </a:extLst>
            </p:cNvPr>
            <p:cNvSpPr txBox="1"/>
            <p:nvPr/>
          </p:nvSpPr>
          <p:spPr>
            <a:xfrm>
              <a:off x="1222893" y="1874286"/>
              <a:ext cx="696496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it-IT" dirty="0"/>
                <a:t>Tempo video: 1:18:08 [hh:mm:ss] = 1,3 h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N° setup 2019: 133 setup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Tariffa oraria: 43,80 €/h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Tempo totale setup 2019: 1,3 h/setup * 194 setup = 252,2 h/anno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Costi setup As Is 2019: 173,20 h/anno * 43,80 €/h = 11046,36 €/anno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39AED75-2449-458A-930E-7BB18AEA3289}"/>
                </a:ext>
              </a:extLst>
            </p:cNvPr>
            <p:cNvGrpSpPr/>
            <p:nvPr/>
          </p:nvGrpSpPr>
          <p:grpSpPr>
            <a:xfrm>
              <a:off x="493910" y="1940596"/>
              <a:ext cx="728983" cy="1344711"/>
              <a:chOff x="10615975" y="2452824"/>
              <a:chExt cx="728983" cy="1785116"/>
            </a:xfrm>
          </p:grpSpPr>
          <p:sp>
            <p:nvSpPr>
              <p:cNvPr id="6" name="Right Brace 5">
                <a:extLst>
                  <a:ext uri="{FF2B5EF4-FFF2-40B4-BE49-F238E27FC236}">
                    <a16:creationId xmlns:a16="http://schemas.microsoft.com/office/drawing/2014/main" id="{AA11EDC4-721A-4DAF-B51F-7960C5C4DAAE}"/>
                  </a:ext>
                </a:extLst>
              </p:cNvPr>
              <p:cNvSpPr/>
              <p:nvPr/>
            </p:nvSpPr>
            <p:spPr>
              <a:xfrm rot="10800000">
                <a:off x="11158148" y="2452824"/>
                <a:ext cx="186810" cy="1785114"/>
              </a:xfrm>
              <a:prstGeom prst="rightBrace">
                <a:avLst>
                  <a:gd name="adj1" fmla="val 24139"/>
                  <a:gd name="adj2" fmla="val 50000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715E2942-38C9-4091-8967-9D0022FD2636}"/>
                  </a:ext>
                </a:extLst>
              </p:cNvPr>
              <p:cNvSpPr/>
              <p:nvPr/>
            </p:nvSpPr>
            <p:spPr>
              <a:xfrm rot="16200000">
                <a:off x="9914218" y="3154583"/>
                <a:ext cx="1785114" cy="3816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AS IS</a:t>
                </a: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008719-3FBD-4B69-919C-FAF6B1C8202E}"/>
              </a:ext>
            </a:extLst>
          </p:cNvPr>
          <p:cNvGrpSpPr/>
          <p:nvPr/>
        </p:nvGrpSpPr>
        <p:grpSpPr>
          <a:xfrm>
            <a:off x="1620583" y="2769807"/>
            <a:ext cx="8250277" cy="2031325"/>
            <a:chOff x="493908" y="3563730"/>
            <a:chExt cx="8250277" cy="203132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A15A4E-CA77-4FD5-AA6C-0BFA78825796}"/>
                </a:ext>
              </a:extLst>
            </p:cNvPr>
            <p:cNvSpPr txBox="1"/>
            <p:nvPr/>
          </p:nvSpPr>
          <p:spPr>
            <a:xfrm>
              <a:off x="1222893" y="3563730"/>
              <a:ext cx="7521292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it-IT" dirty="0"/>
                <a:t>T tot teorico [h:mm:ss]: 1:09:11 = 1,153 h = 69,17 min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tempo MF&gt;&gt;&gt;ML: 252,2 h/anno * 23,53% = 59,34 h/anno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€ MF&gt;&gt;&gt;ML: 59,34 h/anno * 43,80 €/h = 2599,09 €/anno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tempo Efficienza: 252,2 h/anno * 11,46% = 28,90 €/anno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€ Efficienza: 28,90 h/anno * 43,80 €/h = 1265,82 €/anno</a:t>
              </a:r>
            </a:p>
            <a:p>
              <a:pPr marL="285750" indent="-285750">
                <a:buFontTx/>
                <a:buChar char="-"/>
              </a:pPr>
              <a:endParaRPr lang="it-IT" dirty="0"/>
            </a:p>
            <a:p>
              <a:pPr marL="285750" indent="-285750">
                <a:buFontTx/>
                <a:buChar char="-"/>
              </a:pPr>
              <a:r>
                <a:rPr lang="it-IT" dirty="0"/>
                <a:t>Saving Totale teorico: 2599,09 €/anno + 1265,82 €/anno = 3864,91 €/anno 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99ACDF0-5AA4-4590-9CC8-5A55642341D8}"/>
                </a:ext>
              </a:extLst>
            </p:cNvPr>
            <p:cNvGrpSpPr/>
            <p:nvPr/>
          </p:nvGrpSpPr>
          <p:grpSpPr>
            <a:xfrm>
              <a:off x="493908" y="3703012"/>
              <a:ext cx="728984" cy="1873152"/>
              <a:chOff x="10615974" y="2452824"/>
              <a:chExt cx="728984" cy="1785114"/>
            </a:xfrm>
          </p:grpSpPr>
          <p:sp>
            <p:nvSpPr>
              <p:cNvPr id="18" name="Right Brace 17">
                <a:extLst>
                  <a:ext uri="{FF2B5EF4-FFF2-40B4-BE49-F238E27FC236}">
                    <a16:creationId xmlns:a16="http://schemas.microsoft.com/office/drawing/2014/main" id="{CFE38D5C-53B4-48CB-83FA-223EEB2A097F}"/>
                  </a:ext>
                </a:extLst>
              </p:cNvPr>
              <p:cNvSpPr/>
              <p:nvPr/>
            </p:nvSpPr>
            <p:spPr>
              <a:xfrm rot="10800000">
                <a:off x="11158148" y="2452824"/>
                <a:ext cx="186810" cy="1785114"/>
              </a:xfrm>
              <a:prstGeom prst="rightBrace">
                <a:avLst>
                  <a:gd name="adj1" fmla="val 24139"/>
                  <a:gd name="adj2" fmla="val 50000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0545A303-6255-4A7D-9590-0FAD187191A0}"/>
                  </a:ext>
                </a:extLst>
              </p:cNvPr>
              <p:cNvSpPr/>
              <p:nvPr/>
            </p:nvSpPr>
            <p:spPr>
              <a:xfrm rot="16200000">
                <a:off x="9914218" y="3154582"/>
                <a:ext cx="1785112" cy="3816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TO BE</a:t>
                </a: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9765BD6-14DA-4D75-95C2-2DF86AC75073}"/>
              </a:ext>
            </a:extLst>
          </p:cNvPr>
          <p:cNvSpPr/>
          <p:nvPr/>
        </p:nvSpPr>
        <p:spPr>
          <a:xfrm>
            <a:off x="8867715" y="5346784"/>
            <a:ext cx="1212350" cy="863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B/C = 2,87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5D56134-3AC8-7C18-F5C2-AE14F73FA8E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42709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627949" y="570027"/>
            <a:ext cx="75203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AFTER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1B76946-6001-4A34-8283-22F649ABB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65" y="2054523"/>
            <a:ext cx="11341670" cy="2748954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9ABF0CE-19D0-0750-2192-70EBBAEE5822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96079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730A66C-C88F-4392-881F-4085709B3B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5190706"/>
              </p:ext>
            </p:extLst>
          </p:nvPr>
        </p:nvGraphicFramePr>
        <p:xfrm>
          <a:off x="6274362" y="1654899"/>
          <a:ext cx="5423723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5223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MF e ML: AS IS vs RESULT</a:t>
              </a:r>
            </a:p>
          </p:txBody>
        </p:sp>
      </p:grp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AF25208-6A31-4E24-A4C8-3BBADACF4F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2111621"/>
              </p:ext>
            </p:extLst>
          </p:nvPr>
        </p:nvGraphicFramePr>
        <p:xfrm>
          <a:off x="493908" y="1654899"/>
          <a:ext cx="5423722" cy="4667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D1A7E09-67E1-5CE7-AA84-98B9553693A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735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7" y="570621"/>
            <a:ext cx="9584157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Availability losses for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AB664A-E1D5-4058-905E-FDD89B486641}"/>
              </a:ext>
            </a:extLst>
          </p:cNvPr>
          <p:cNvSpPr/>
          <p:nvPr/>
        </p:nvSpPr>
        <p:spPr>
          <a:xfrm>
            <a:off x="8458202" y="2809875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Incidenza finale su Availability OEE: 4,3%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D05F85-CD56-4F5D-A9D8-CBBEAE7CF513}"/>
              </a:ext>
            </a:extLst>
          </p:cNvPr>
          <p:cNvSpPr/>
          <p:nvPr/>
        </p:nvSpPr>
        <p:spPr>
          <a:xfrm>
            <a:off x="8458202" y="3775759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Pezzi persi per indisponibilità: 32,5 pz./sett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33AEE3A-7A8A-4CF6-AC43-3A75A79A5927}"/>
              </a:ext>
            </a:extLst>
          </p:cNvPr>
          <p:cNvSpPr/>
          <p:nvPr/>
        </p:nvSpPr>
        <p:spPr>
          <a:xfrm>
            <a:off x="8458201" y="1843991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T finale setup: 3,44 h/sett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BA3E2C9A-2BC8-47E3-A617-6028AC9CAE7C}"/>
              </a:ext>
            </a:extLst>
          </p:cNvPr>
          <p:cNvSpPr/>
          <p:nvPr/>
        </p:nvSpPr>
        <p:spPr>
          <a:xfrm>
            <a:off x="11318998" y="1843991"/>
            <a:ext cx="186810" cy="2739075"/>
          </a:xfrm>
          <a:prstGeom prst="rightBrace">
            <a:avLst>
              <a:gd name="adj1" fmla="val 24139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E4CF626-3C03-499B-87D3-C3B70E8F30F3}"/>
              </a:ext>
            </a:extLst>
          </p:cNvPr>
          <p:cNvSpPr/>
          <p:nvPr/>
        </p:nvSpPr>
        <p:spPr>
          <a:xfrm rot="5400000">
            <a:off x="10630021" y="3022728"/>
            <a:ext cx="2454875" cy="3816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Result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1FC0BC-7D73-4811-A331-6388F0061ED7}"/>
              </a:ext>
            </a:extLst>
          </p:cNvPr>
          <p:cNvSpPr/>
          <p:nvPr/>
        </p:nvSpPr>
        <p:spPr>
          <a:xfrm>
            <a:off x="8458201" y="5237960"/>
            <a:ext cx="2803774" cy="80730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Incidenza per indisponibilità: 4%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A1CB351-5AB6-41E4-881F-065D258AC723}"/>
              </a:ext>
            </a:extLst>
          </p:cNvPr>
          <p:cNvSpPr/>
          <p:nvPr/>
        </p:nvSpPr>
        <p:spPr>
          <a:xfrm>
            <a:off x="8458200" y="4819650"/>
            <a:ext cx="2803774" cy="369465"/>
          </a:xfrm>
          <a:prstGeom prst="roundRect">
            <a:avLst/>
          </a:prstGeom>
          <a:noFill/>
          <a:ln>
            <a:solidFill>
              <a:srgbClr val="218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TARGET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39AED2-0CCB-4D5F-9E23-0094C5E5880E}"/>
              </a:ext>
            </a:extLst>
          </p:cNvPr>
          <p:cNvSpPr txBox="1"/>
          <p:nvPr/>
        </p:nvSpPr>
        <p:spPr>
          <a:xfrm>
            <a:off x="559358" y="2339909"/>
            <a:ext cx="780342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1600" dirty="0"/>
              <a:t>T MF AS IS: 72,95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ML AS IS : 5,18 min 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Tot AS IS : 78,13 min = 1,3 h</a:t>
            </a:r>
          </a:p>
          <a:p>
            <a:endParaRPr lang="it-IT" sz="1600" dirty="0"/>
          </a:p>
          <a:p>
            <a:pPr marL="285750" indent="-285750">
              <a:buFontTx/>
              <a:buChar char="-"/>
            </a:pPr>
            <a:r>
              <a:rPr lang="it-IT" sz="1600" dirty="0"/>
              <a:t>T MF Result: 33,39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ML Result : 17,75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Tot Result : 51,14 min = 0,85 h</a:t>
            </a:r>
          </a:p>
          <a:p>
            <a:endParaRPr lang="it-IT" sz="1600" dirty="0"/>
          </a:p>
          <a:p>
            <a:pPr marL="285750" indent="-285750">
              <a:buFontTx/>
              <a:buChar char="-"/>
            </a:pPr>
            <a:r>
              <a:rPr lang="it-IT" sz="1600" dirty="0"/>
              <a:t>H salvate per MF&gt;&gt;&gt;ML: [(72,95 - 33,39) min] / [(60) min/h] * [(194) setup] = [39,56 min] / [60 min/h] * [194 setup] = 127,91 h 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€ salvati per MF&gt;&gt;&gt;ML: 127,91 h * 43,80 €/h = 5602,46 €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1E8A0E-DF31-4D5E-918D-CF285FC18E35}"/>
              </a:ext>
            </a:extLst>
          </p:cNvPr>
          <p:cNvSpPr/>
          <p:nvPr/>
        </p:nvSpPr>
        <p:spPr>
          <a:xfrm>
            <a:off x="930025" y="5140676"/>
            <a:ext cx="1212350" cy="807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B/C = 4,16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971B56A-B543-6CF0-9BA4-B9E3F3FDE709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278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101334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Saving: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Consuntivo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6A86D23-1E33-4119-871C-0CDC82459C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218675"/>
              </p:ext>
            </p:extLst>
          </p:nvPr>
        </p:nvGraphicFramePr>
        <p:xfrm>
          <a:off x="493908" y="1688332"/>
          <a:ext cx="6907306" cy="3709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9201277-C2BF-4D9E-8B66-3E2A4472DE4C}"/>
              </a:ext>
            </a:extLst>
          </p:cNvPr>
          <p:cNvSpPr/>
          <p:nvPr/>
        </p:nvSpPr>
        <p:spPr>
          <a:xfrm>
            <a:off x="8157681" y="4252784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r>
              <a:rPr lang="it-IT" dirty="0"/>
              <a:t>Pezzi persi per indisponibilità: 35,06 pz./sett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1163899-84D6-4BCE-829E-C9E4428DB909}"/>
              </a:ext>
            </a:extLst>
          </p:cNvPr>
          <p:cNvSpPr/>
          <p:nvPr/>
        </p:nvSpPr>
        <p:spPr>
          <a:xfrm>
            <a:off x="8157681" y="2452824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T medio setup: 3,71 h/sett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5C3798F5-C28B-4564-B681-A930432C28B7}"/>
              </a:ext>
            </a:extLst>
          </p:cNvPr>
          <p:cNvSpPr/>
          <p:nvPr/>
        </p:nvSpPr>
        <p:spPr>
          <a:xfrm>
            <a:off x="11158148" y="2452823"/>
            <a:ext cx="174248" cy="2607267"/>
          </a:xfrm>
          <a:prstGeom prst="rightBrace">
            <a:avLst>
              <a:gd name="adj1" fmla="val 24139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465F767-32B6-401B-BAD0-127D6347386F}"/>
              </a:ext>
            </a:extLst>
          </p:cNvPr>
          <p:cNvSpPr/>
          <p:nvPr/>
        </p:nvSpPr>
        <p:spPr>
          <a:xfrm rot="5400000">
            <a:off x="10470654" y="3565655"/>
            <a:ext cx="2454875" cy="3816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Consuntivo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0F28B81-91D9-4924-A086-13FF6EE0EE8F}"/>
              </a:ext>
            </a:extLst>
          </p:cNvPr>
          <p:cNvSpPr/>
          <p:nvPr/>
        </p:nvSpPr>
        <p:spPr>
          <a:xfrm>
            <a:off x="8157681" y="3352802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Incidenza finale su Availability OEE: 4,64%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5CD3F80-AC84-3B2D-22CA-0143D963663E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5127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2015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3EBB37C-70B4-4694-985D-E306396BE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64" y="1511043"/>
            <a:ext cx="10096072" cy="491044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6624462-358F-15DF-824B-015E5257C66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1272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0143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9A62D31-50A6-4649-AB5A-405AF7FB61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5" t="3467" r="2148" b="14982"/>
          <a:stretch/>
        </p:blipFill>
        <p:spPr>
          <a:xfrm>
            <a:off x="1906466" y="1122340"/>
            <a:ext cx="8379067" cy="5048800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5D52C2A-E26A-C560-9842-D10F23E1F32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122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78059" y="275017"/>
            <a:ext cx="467146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Selection of the Subject: C-Matrix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6679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Change Over 2019</a:t>
              </a:r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BD84E83-409E-4301-936C-ADE1648CC8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238600"/>
              </p:ext>
            </p:extLst>
          </p:nvPr>
        </p:nvGraphicFramePr>
        <p:xfrm>
          <a:off x="1389878" y="2035899"/>
          <a:ext cx="8616777" cy="3440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Arrow: Down 11">
            <a:extLst>
              <a:ext uri="{FF2B5EF4-FFF2-40B4-BE49-F238E27FC236}">
                <a16:creationId xmlns:a16="http://schemas.microsoft.com/office/drawing/2014/main" id="{91A87EBA-0F60-4C95-A74C-D3CB5C4A3C99}"/>
              </a:ext>
            </a:extLst>
          </p:cNvPr>
          <p:cNvSpPr/>
          <p:nvPr/>
        </p:nvSpPr>
        <p:spPr>
          <a:xfrm rot="10800000">
            <a:off x="2017268" y="4950069"/>
            <a:ext cx="220817" cy="124031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EA187FD-5E3E-450B-9C84-86059F1591F6}"/>
              </a:ext>
            </a:extLst>
          </p:cNvPr>
          <p:cNvSpPr/>
          <p:nvPr/>
        </p:nvSpPr>
        <p:spPr>
          <a:xfrm>
            <a:off x="2017267" y="2303585"/>
            <a:ext cx="286318" cy="232117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C98A45A-C1F7-2F71-06BD-2E46941C9F5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8720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9838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1E630BF-CCA4-4213-97F4-101B58D6B5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3462" r="2274" b="15385"/>
          <a:stretch/>
        </p:blipFill>
        <p:spPr>
          <a:xfrm>
            <a:off x="1775329" y="1122340"/>
            <a:ext cx="8641342" cy="5199594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C7E109C-39A1-6446-F554-9E81ADE1F7E5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97267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60789"/>
            <a:ext cx="63031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7DE0D2D-C69C-4471-ACF3-3BE06057B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4" t="3718" r="2273" b="15000"/>
          <a:stretch/>
        </p:blipFill>
        <p:spPr>
          <a:xfrm>
            <a:off x="1938256" y="1266302"/>
            <a:ext cx="8315488" cy="500191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DB2592C-1EED-298D-074B-7003BC40733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49666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0109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42D30AB-3C3B-4526-9857-917D5919E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3846" r="2002" b="15128"/>
          <a:stretch/>
        </p:blipFill>
        <p:spPr>
          <a:xfrm>
            <a:off x="1902559" y="1322395"/>
            <a:ext cx="8386882" cy="502418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1C6C3A9-4CF4-26D7-E767-BE883C058AA4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69718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4367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B325DBD-DCC2-49F7-B743-6BCCA4FA2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7" t="3590" r="2816" b="14744"/>
          <a:stretch/>
        </p:blipFill>
        <p:spPr>
          <a:xfrm>
            <a:off x="2042747" y="1317265"/>
            <a:ext cx="8106505" cy="4950954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A13EA49-A28B-5738-F45E-4ABA72CE765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85903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4308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7. Repeat: Suggestions from Operators: Appendix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Suggerimenti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SMED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D20A7DF-2816-47BE-94F3-DF04E80D8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" t="5843" r="1748" b="1273"/>
          <a:stretch/>
        </p:blipFill>
        <p:spPr>
          <a:xfrm rot="120000">
            <a:off x="2377408" y="1450655"/>
            <a:ext cx="7437184" cy="4984923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B164CF1-2D1D-6DDF-DE3A-9BC97D93555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81957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0244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7. Repeat: Suggestions from Operators: Appendix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Suggerimenti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SMED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D58B670-1AB7-49A1-8288-0C326D2AF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1" t="5693" r="2172" b="3971"/>
          <a:stretch/>
        </p:blipFill>
        <p:spPr>
          <a:xfrm>
            <a:off x="2358293" y="1355828"/>
            <a:ext cx="7475413" cy="495894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6128141-9EA5-AFFF-BD46-8CDD48B675B5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971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BDDEFC0D-A480-FB5D-D2F3-C46E0CA152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38650" y="-952958"/>
            <a:ext cx="6031726" cy="9717659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315B54DE-AD13-E12D-3104-DC17022295AC}"/>
              </a:ext>
            </a:extLst>
          </p:cNvPr>
          <p:cNvSpPr txBox="1">
            <a:spLocks/>
          </p:cNvSpPr>
          <p:nvPr/>
        </p:nvSpPr>
        <p:spPr>
          <a:xfrm>
            <a:off x="4876800" y="1317625"/>
            <a:ext cx="7315200" cy="32543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i="1">
                <a:solidFill>
                  <a:srgbClr val="004D99"/>
                </a:solidFill>
                <a:latin typeface="Myriad Pro" pitchFamily="34" charset="0"/>
              </a:rPr>
              <a:t>Thank you </a:t>
            </a:r>
            <a:br>
              <a:rPr lang="it-IT" sz="6000" i="1">
                <a:solidFill>
                  <a:srgbClr val="004D99"/>
                </a:solidFill>
                <a:latin typeface="Myriad Pro" pitchFamily="34" charset="0"/>
              </a:rPr>
            </a:br>
            <a:r>
              <a:rPr lang="it-IT" sz="6000" i="1">
                <a:solidFill>
                  <a:srgbClr val="004D99"/>
                </a:solidFill>
                <a:latin typeface="Myriad Pro" pitchFamily="34" charset="0"/>
              </a:rPr>
              <a:t>for your attention</a:t>
            </a:r>
            <a:br>
              <a:rPr lang="it-IT" sz="6000" i="1">
                <a:solidFill>
                  <a:schemeClr val="bg1">
                    <a:lumMod val="50000"/>
                  </a:schemeClr>
                </a:solidFill>
                <a:latin typeface="Myriad Pro" pitchFamily="34" charset="0"/>
              </a:rPr>
            </a:br>
            <a:br>
              <a:rPr lang="it-IT" sz="6000">
                <a:solidFill>
                  <a:schemeClr val="tx2"/>
                </a:solidFill>
                <a:latin typeface="Myriad Pro" pitchFamily="34" charset="0"/>
              </a:rPr>
            </a:br>
            <a:endParaRPr lang="it-IT" dirty="0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5A2D24E1-3F7A-E693-D27D-F0580FC8E229}"/>
              </a:ext>
            </a:extLst>
          </p:cNvPr>
          <p:cNvSpPr/>
          <p:nvPr/>
        </p:nvSpPr>
        <p:spPr>
          <a:xfrm>
            <a:off x="5406363" y="331334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Myriad Pro" panose="020B0503030403020204" pitchFamily="34" charset="0"/>
                <a:ea typeface="+mn-ea"/>
                <a:cs typeface="+mn-cs"/>
              </a:rPr>
              <a:t>######## ##### SPA 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E9FF429-D8B4-B702-5F41-0DED29BD79FD}"/>
              </a:ext>
            </a:extLst>
          </p:cNvPr>
          <p:cNvSpPr txBox="1">
            <a:spLocks/>
          </p:cNvSpPr>
          <p:nvPr/>
        </p:nvSpPr>
        <p:spPr>
          <a:xfrm>
            <a:off x="10812378" y="6390968"/>
            <a:ext cx="484887" cy="33050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1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74337" y="295344"/>
            <a:ext cx="4919023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Selection of the Subject: D-Matrix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66164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Change Over 2019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F6468FE-30CD-4405-87A8-473D15639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815160"/>
              </p:ext>
            </p:extLst>
          </p:nvPr>
        </p:nvGraphicFramePr>
        <p:xfrm>
          <a:off x="905608" y="2310179"/>
          <a:ext cx="10448190" cy="335015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037068">
                  <a:extLst>
                    <a:ext uri="{9D8B030D-6E8A-4147-A177-3AD203B41FA5}">
                      <a16:colId xmlns:a16="http://schemas.microsoft.com/office/drawing/2014/main" val="1965190925"/>
                    </a:ext>
                  </a:extLst>
                </a:gridCol>
                <a:gridCol w="537933">
                  <a:extLst>
                    <a:ext uri="{9D8B030D-6E8A-4147-A177-3AD203B41FA5}">
                      <a16:colId xmlns:a16="http://schemas.microsoft.com/office/drawing/2014/main" val="2015336244"/>
                    </a:ext>
                  </a:extLst>
                </a:gridCol>
                <a:gridCol w="474290">
                  <a:extLst>
                    <a:ext uri="{9D8B030D-6E8A-4147-A177-3AD203B41FA5}">
                      <a16:colId xmlns:a16="http://schemas.microsoft.com/office/drawing/2014/main" val="2258130271"/>
                    </a:ext>
                  </a:extLst>
                </a:gridCol>
                <a:gridCol w="357954">
                  <a:extLst>
                    <a:ext uri="{9D8B030D-6E8A-4147-A177-3AD203B41FA5}">
                      <a16:colId xmlns:a16="http://schemas.microsoft.com/office/drawing/2014/main" val="758217082"/>
                    </a:ext>
                  </a:extLst>
                </a:gridCol>
                <a:gridCol w="366904">
                  <a:extLst>
                    <a:ext uri="{9D8B030D-6E8A-4147-A177-3AD203B41FA5}">
                      <a16:colId xmlns:a16="http://schemas.microsoft.com/office/drawing/2014/main" val="1790682879"/>
                    </a:ext>
                  </a:extLst>
                </a:gridCol>
                <a:gridCol w="420597">
                  <a:extLst>
                    <a:ext uri="{9D8B030D-6E8A-4147-A177-3AD203B41FA5}">
                      <a16:colId xmlns:a16="http://schemas.microsoft.com/office/drawing/2014/main" val="893371132"/>
                    </a:ext>
                  </a:extLst>
                </a:gridCol>
                <a:gridCol w="403296">
                  <a:extLst>
                    <a:ext uri="{9D8B030D-6E8A-4147-A177-3AD203B41FA5}">
                      <a16:colId xmlns:a16="http://schemas.microsoft.com/office/drawing/2014/main" val="1345509798"/>
                    </a:ext>
                  </a:extLst>
                </a:gridCol>
                <a:gridCol w="211989">
                  <a:extLst>
                    <a:ext uri="{9D8B030D-6E8A-4147-A177-3AD203B41FA5}">
                      <a16:colId xmlns:a16="http://schemas.microsoft.com/office/drawing/2014/main" val="922218236"/>
                    </a:ext>
                  </a:extLst>
                </a:gridCol>
                <a:gridCol w="211989">
                  <a:extLst>
                    <a:ext uri="{9D8B030D-6E8A-4147-A177-3AD203B41FA5}">
                      <a16:colId xmlns:a16="http://schemas.microsoft.com/office/drawing/2014/main" val="759813926"/>
                    </a:ext>
                  </a:extLst>
                </a:gridCol>
                <a:gridCol w="568750">
                  <a:extLst>
                    <a:ext uri="{9D8B030D-6E8A-4147-A177-3AD203B41FA5}">
                      <a16:colId xmlns:a16="http://schemas.microsoft.com/office/drawing/2014/main" val="3027068586"/>
                    </a:ext>
                  </a:extLst>
                </a:gridCol>
                <a:gridCol w="535145">
                  <a:extLst>
                    <a:ext uri="{9D8B030D-6E8A-4147-A177-3AD203B41FA5}">
                      <a16:colId xmlns:a16="http://schemas.microsoft.com/office/drawing/2014/main" val="507259270"/>
                    </a:ext>
                  </a:extLst>
                </a:gridCol>
                <a:gridCol w="564663">
                  <a:extLst>
                    <a:ext uri="{9D8B030D-6E8A-4147-A177-3AD203B41FA5}">
                      <a16:colId xmlns:a16="http://schemas.microsoft.com/office/drawing/2014/main" val="4198602131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1917113117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1556534549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3579359416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2043507890"/>
                    </a:ext>
                  </a:extLst>
                </a:gridCol>
                <a:gridCol w="434933">
                  <a:extLst>
                    <a:ext uri="{9D8B030D-6E8A-4147-A177-3AD203B41FA5}">
                      <a16:colId xmlns:a16="http://schemas.microsoft.com/office/drawing/2014/main" val="3778557636"/>
                    </a:ext>
                  </a:extLst>
                </a:gridCol>
                <a:gridCol w="371424">
                  <a:extLst>
                    <a:ext uri="{9D8B030D-6E8A-4147-A177-3AD203B41FA5}">
                      <a16:colId xmlns:a16="http://schemas.microsoft.com/office/drawing/2014/main" val="3896215845"/>
                    </a:ext>
                  </a:extLst>
                </a:gridCol>
                <a:gridCol w="318066">
                  <a:extLst>
                    <a:ext uri="{9D8B030D-6E8A-4147-A177-3AD203B41FA5}">
                      <a16:colId xmlns:a16="http://schemas.microsoft.com/office/drawing/2014/main" val="329784172"/>
                    </a:ext>
                  </a:extLst>
                </a:gridCol>
                <a:gridCol w="622711">
                  <a:extLst>
                    <a:ext uri="{9D8B030D-6E8A-4147-A177-3AD203B41FA5}">
                      <a16:colId xmlns:a16="http://schemas.microsoft.com/office/drawing/2014/main" val="1333072116"/>
                    </a:ext>
                  </a:extLst>
                </a:gridCol>
                <a:gridCol w="715106">
                  <a:extLst>
                    <a:ext uri="{9D8B030D-6E8A-4147-A177-3AD203B41FA5}">
                      <a16:colId xmlns:a16="http://schemas.microsoft.com/office/drawing/2014/main" val="224102317"/>
                    </a:ext>
                  </a:extLst>
                </a:gridCol>
              </a:tblGrid>
              <a:tr h="755463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TIPO PERDITA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CDL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Perdita € </a:t>
                      </a:r>
                      <a:b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Anno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Impatto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(alto:5 ; basso:1)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Costo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(Alto:1 ; Basso:5)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Facilità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 5 ; Basso:1)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20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ICE</a:t>
                      </a:r>
                      <a:endParaRPr lang="it-IT" sz="20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PILASTRO 1</a:t>
                      </a: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PILASTRO 2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SPONSOR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LEADER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MESE INIZIO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MESE FINE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KPI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KAIZEN WEB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HARD SAVING POTENTIAL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1913106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IF90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29489,9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125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SPAGGIARI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FERRETTI F.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PELUSO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LAGHEZZA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10.19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05.20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OEE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PMM_2019_001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8846,971351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781784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IF85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18772,5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48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DE MATTEO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INDER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10.19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05.20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OEE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PMM_2019_003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3754,494424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4968874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IF83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16230,7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48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CERVONE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KULDEEP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TARUSHAN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10.19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05.20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OEE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PMM_2019_004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3246,149894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6812909"/>
                  </a:ext>
                </a:extLst>
              </a:tr>
              <a:tr h="502197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IF35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12806,1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48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BARILLI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01.20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07.20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OEE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MEB_2020_001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2561,212799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7297000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IF15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23405,9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12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BARILLI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ALGERI L.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CAPPELLO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10.19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05.20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MEB_2019_016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5851,485108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660759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IF49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11871,6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STARACE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593,5806041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98644532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2C3140-A833-40A2-AFB8-4376DE6410AA}"/>
              </a:ext>
            </a:extLst>
          </p:cNvPr>
          <p:cNvSpPr/>
          <p:nvPr/>
        </p:nvSpPr>
        <p:spPr>
          <a:xfrm>
            <a:off x="2971800" y="3083902"/>
            <a:ext cx="1125414" cy="378069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F4C1F84-E374-4281-B435-DADAE557F6E4}"/>
              </a:ext>
            </a:extLst>
          </p:cNvPr>
          <p:cNvSpPr/>
          <p:nvPr/>
        </p:nvSpPr>
        <p:spPr>
          <a:xfrm>
            <a:off x="4152900" y="3083902"/>
            <a:ext cx="296008" cy="378069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EB06008-9DD5-5080-1615-C35FA2805588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9209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11589" y="285868"/>
            <a:ext cx="470745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Setting Project Team: Radar Chart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591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Team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4F24EC8-891E-45AF-85E9-172FF458519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6999" y="1512293"/>
            <a:ext cx="2518246" cy="207724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0F8DC87-171E-4702-91B3-FB27A33AA4B9}"/>
              </a:ext>
            </a:extLst>
          </p:cNvPr>
          <p:cNvSpPr txBox="1">
            <a:spLocks/>
          </p:cNvSpPr>
          <p:nvPr/>
        </p:nvSpPr>
        <p:spPr>
          <a:xfrm>
            <a:off x="4286938" y="819706"/>
            <a:ext cx="3118593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 ######## ########</a:t>
            </a:r>
            <a:b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3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94AF6E2-7071-454A-BE84-7F767F885F94}"/>
              </a:ext>
            </a:extLst>
          </p:cNvPr>
          <p:cNvSpPr txBox="1">
            <a:spLocks/>
          </p:cNvSpPr>
          <p:nvPr/>
        </p:nvSpPr>
        <p:spPr>
          <a:xfrm>
            <a:off x="8406292" y="3709625"/>
            <a:ext cx="2875361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######## #########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401945E-D831-4C18-8D92-052D1C5EBADA}"/>
              </a:ext>
            </a:extLst>
          </p:cNvPr>
          <p:cNvSpPr txBox="1">
            <a:spLocks/>
          </p:cNvSpPr>
          <p:nvPr/>
        </p:nvSpPr>
        <p:spPr>
          <a:xfrm>
            <a:off x="4286938" y="3709625"/>
            <a:ext cx="2875361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 #######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8B73352-F787-4864-8E7C-0FFABC122843}"/>
              </a:ext>
            </a:extLst>
          </p:cNvPr>
          <p:cNvSpPr txBox="1">
            <a:spLocks/>
          </p:cNvSpPr>
          <p:nvPr/>
        </p:nvSpPr>
        <p:spPr>
          <a:xfrm>
            <a:off x="8411795" y="841648"/>
            <a:ext cx="3088124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MARTINELLI MATTEO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Focused Improvement Technician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4552CC9-1BDB-4454-B230-0910ED215497}"/>
              </a:ext>
            </a:extLst>
          </p:cNvPr>
          <p:cNvSpPr txBox="1">
            <a:spLocks/>
          </p:cNvSpPr>
          <p:nvPr/>
        </p:nvSpPr>
        <p:spPr>
          <a:xfrm>
            <a:off x="461429" y="3697688"/>
            <a:ext cx="2875357" cy="55082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####### #####</a:t>
            </a:r>
            <a:b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3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Focused Improvement Pillar Leader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69317D-B1CC-45DA-8D41-643734189AE2}"/>
              </a:ext>
            </a:extLst>
          </p:cNvPr>
          <p:cNvGrpSpPr/>
          <p:nvPr/>
        </p:nvGrpSpPr>
        <p:grpSpPr>
          <a:xfrm>
            <a:off x="461429" y="4235211"/>
            <a:ext cx="3118594" cy="2025381"/>
            <a:chOff x="1019907" y="4103513"/>
            <a:chExt cx="3118594" cy="202538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5DF19A8-1999-4495-B045-87856524FC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l="19356" r="12034"/>
            <a:stretch/>
          </p:blipFill>
          <p:spPr>
            <a:xfrm>
              <a:off x="1019907" y="4103513"/>
              <a:ext cx="3118594" cy="2025381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A7F25344-D0E8-4317-A815-93CC27322D11}"/>
                </a:ext>
              </a:extLst>
            </p:cNvPr>
            <p:cNvSpPr txBox="1">
              <a:spLocks/>
            </p:cNvSpPr>
            <p:nvPr/>
          </p:nvSpPr>
          <p:spPr>
            <a:xfrm>
              <a:off x="3650522" y="42104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C2E1F9-86B2-4AD2-A3C3-46F877987850}"/>
              </a:ext>
            </a:extLst>
          </p:cNvPr>
          <p:cNvGrpSpPr/>
          <p:nvPr/>
        </p:nvGrpSpPr>
        <p:grpSpPr>
          <a:xfrm>
            <a:off x="4298752" y="1485071"/>
            <a:ext cx="3106780" cy="2012787"/>
            <a:chOff x="4937561" y="1861207"/>
            <a:chExt cx="3106780" cy="201278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B6F4861-9F73-41EC-BDE2-3C6E7D62FF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l="16813" r="14571"/>
            <a:stretch/>
          </p:blipFill>
          <p:spPr>
            <a:xfrm>
              <a:off x="4937561" y="1861207"/>
              <a:ext cx="3106780" cy="2012787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23BAAB0A-560E-4524-A046-E1376EE4916C}"/>
                </a:ext>
              </a:extLst>
            </p:cNvPr>
            <p:cNvSpPr txBox="1">
              <a:spLocks/>
            </p:cNvSpPr>
            <p:nvPr/>
          </p:nvSpPr>
          <p:spPr>
            <a:xfrm>
              <a:off x="7661829" y="19135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8EEDA0C-DA96-4AAE-9957-4D651BBF5239}"/>
              </a:ext>
            </a:extLst>
          </p:cNvPr>
          <p:cNvGrpSpPr/>
          <p:nvPr/>
        </p:nvGrpSpPr>
        <p:grpSpPr>
          <a:xfrm>
            <a:off x="8435241" y="1486428"/>
            <a:ext cx="3009760" cy="1976799"/>
            <a:chOff x="9079752" y="1862564"/>
            <a:chExt cx="3009760" cy="1976799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6447FD4-3381-4882-A138-0822650782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l="16496" r="15070"/>
            <a:stretch/>
          </p:blipFill>
          <p:spPr>
            <a:xfrm>
              <a:off x="9079752" y="1862564"/>
              <a:ext cx="3009760" cy="1976799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D1385277-9ED5-484D-858C-2D2E8D7E6A4D}"/>
                </a:ext>
              </a:extLst>
            </p:cNvPr>
            <p:cNvSpPr txBox="1">
              <a:spLocks/>
            </p:cNvSpPr>
            <p:nvPr/>
          </p:nvSpPr>
          <p:spPr>
            <a:xfrm>
              <a:off x="11710631" y="19135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A654B5-0AF6-4CD1-8F69-0891724F8615}"/>
              </a:ext>
            </a:extLst>
          </p:cNvPr>
          <p:cNvGrpSpPr/>
          <p:nvPr/>
        </p:nvGrpSpPr>
        <p:grpSpPr>
          <a:xfrm>
            <a:off x="4286938" y="4247805"/>
            <a:ext cx="3118594" cy="2012787"/>
            <a:chOff x="4774715" y="4528443"/>
            <a:chExt cx="3118594" cy="201278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86A996E-9953-44AE-9D1B-32011F0B52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l="16821" r="14569"/>
            <a:stretch/>
          </p:blipFill>
          <p:spPr>
            <a:xfrm>
              <a:off x="4774715" y="4528443"/>
              <a:ext cx="3118594" cy="2012787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70024942-84F9-404B-9C2B-F97E7FE8FCDE}"/>
                </a:ext>
              </a:extLst>
            </p:cNvPr>
            <p:cNvSpPr txBox="1">
              <a:spLocks/>
            </p:cNvSpPr>
            <p:nvPr/>
          </p:nvSpPr>
          <p:spPr>
            <a:xfrm>
              <a:off x="7510797" y="4634739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D08288-758A-4752-A610-EB044EE377AB}"/>
              </a:ext>
            </a:extLst>
          </p:cNvPr>
          <p:cNvGrpSpPr/>
          <p:nvPr/>
        </p:nvGrpSpPr>
        <p:grpSpPr>
          <a:xfrm>
            <a:off x="8406292" y="4283793"/>
            <a:ext cx="3038710" cy="1976799"/>
            <a:chOff x="10922981" y="4611004"/>
            <a:chExt cx="3038710" cy="197679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73A34F4-2416-4DBF-A8F2-36322C199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/>
            <a:srcRect l="16801" r="14765"/>
            <a:stretch/>
          </p:blipFill>
          <p:spPr>
            <a:xfrm>
              <a:off x="10922981" y="4611004"/>
              <a:ext cx="3038710" cy="1976799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8BC11E3C-7A8D-4934-BC72-38EDAC0E1006}"/>
                </a:ext>
              </a:extLst>
            </p:cNvPr>
            <p:cNvSpPr txBox="1">
              <a:spLocks/>
            </p:cNvSpPr>
            <p:nvPr/>
          </p:nvSpPr>
          <p:spPr>
            <a:xfrm>
              <a:off x="13582810" y="4681313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8B4C0BAB-D4B9-52A8-4140-9927C78A060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7369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279575" y="20486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Plan Of The Project: GANTT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</a:t>
              </a:r>
            </a:p>
          </p:txBody>
        </p:sp>
      </p:grp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0287643-74B3-4ECC-AD04-656F58C9187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6515382"/>
              </p:ext>
            </p:extLst>
          </p:nvPr>
        </p:nvGraphicFramePr>
        <p:xfrm>
          <a:off x="279575" y="2112352"/>
          <a:ext cx="11632849" cy="26332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26393714" imgH="5657850" progId="">
                  <p:embed/>
                </p:oleObj>
              </mc:Choice>
              <mc:Fallback>
                <p:oleObj name="Worksheet" r:id="rId2" imgW="26393714" imgH="5657850" progId="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9575" y="2112352"/>
                        <a:ext cx="11632849" cy="263329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FEC05BF-8D10-3C81-D72A-33B9B0BA0E4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014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853292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process.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Perdite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di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disponibilità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per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5CA0FD-B6DD-43D7-970D-20EFCBCC48B1}"/>
              </a:ext>
            </a:extLst>
          </p:cNvPr>
          <p:cNvGrpSpPr/>
          <p:nvPr/>
        </p:nvGrpSpPr>
        <p:grpSpPr>
          <a:xfrm>
            <a:off x="8297350" y="2201562"/>
            <a:ext cx="3590059" cy="2454875"/>
            <a:chOff x="8458200" y="1986090"/>
            <a:chExt cx="3590059" cy="245487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65D05F85-CD56-4F5D-A9D8-CBBEAE7CF513}"/>
                </a:ext>
              </a:extLst>
            </p:cNvPr>
            <p:cNvSpPr/>
            <p:nvPr/>
          </p:nvSpPr>
          <p:spPr>
            <a:xfrm>
              <a:off x="8458200" y="3215158"/>
              <a:ext cx="2860798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r>
                <a:rPr lang="it-IT" dirty="0"/>
                <a:t>Pezzi persi per indisponibilità: 48,3 pz./sett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33AEE3A-7A8A-4CF6-AC43-3A75A79A5927}"/>
                </a:ext>
              </a:extLst>
            </p:cNvPr>
            <p:cNvSpPr/>
            <p:nvPr/>
          </p:nvSpPr>
          <p:spPr>
            <a:xfrm>
              <a:off x="8458200" y="2237352"/>
              <a:ext cx="2860798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T medio setup: 5,11 h/sett</a:t>
              </a:r>
            </a:p>
          </p:txBody>
        </p:sp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BA3E2C9A-2BC8-47E3-A617-6028AC9CAE7C}"/>
                </a:ext>
              </a:extLst>
            </p:cNvPr>
            <p:cNvSpPr/>
            <p:nvPr/>
          </p:nvSpPr>
          <p:spPr>
            <a:xfrm>
              <a:off x="11318998" y="2237352"/>
              <a:ext cx="186810" cy="1785114"/>
            </a:xfrm>
            <a:prstGeom prst="rightBrace">
              <a:avLst>
                <a:gd name="adj1" fmla="val 24139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E4CF626-3C03-499B-87D3-C3B70E8F30F3}"/>
                </a:ext>
              </a:extLst>
            </p:cNvPr>
            <p:cNvSpPr/>
            <p:nvPr/>
          </p:nvSpPr>
          <p:spPr>
            <a:xfrm rot="5400000">
              <a:off x="10630021" y="3022728"/>
              <a:ext cx="2454875" cy="3816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dirty="0">
                  <a:solidFill>
                    <a:schemeClr val="accent1"/>
                  </a:solidFill>
                </a:rPr>
                <a:t>Actual</a:t>
              </a:r>
            </a:p>
          </p:txBody>
        </p:sp>
      </p:grp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FC6772D5-108C-47E5-9DB5-32EE74BA8C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9104814"/>
              </p:ext>
            </p:extLst>
          </p:nvPr>
        </p:nvGraphicFramePr>
        <p:xfrm>
          <a:off x="584835" y="1763817"/>
          <a:ext cx="7712515" cy="3709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1B539A7-1D92-4D5C-85E8-3D80849671E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2016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9544172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process.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Perdite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di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disponibilità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per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721783-ACC6-4FA9-AF7D-9DE86A70CF1D}"/>
              </a:ext>
            </a:extLst>
          </p:cNvPr>
          <p:cNvGrpSpPr/>
          <p:nvPr/>
        </p:nvGrpSpPr>
        <p:grpSpPr>
          <a:xfrm>
            <a:off x="8803390" y="2468646"/>
            <a:ext cx="2803775" cy="2290170"/>
            <a:chOff x="8515224" y="2364447"/>
            <a:chExt cx="2803775" cy="229017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79AB664A-E1D5-4058-905E-FDD89B486641}"/>
                </a:ext>
              </a:extLst>
            </p:cNvPr>
            <p:cNvSpPr/>
            <p:nvPr/>
          </p:nvSpPr>
          <p:spPr>
            <a:xfrm>
              <a:off x="8515225" y="2364447"/>
              <a:ext cx="2803774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Incidenza media su Availability OEE: 6,4%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DF795D1-39BA-4CAA-BEE2-F48698FA704D}"/>
                </a:ext>
              </a:extLst>
            </p:cNvPr>
            <p:cNvGrpSpPr/>
            <p:nvPr/>
          </p:nvGrpSpPr>
          <p:grpSpPr>
            <a:xfrm>
              <a:off x="8515224" y="3429000"/>
              <a:ext cx="2803775" cy="1225617"/>
              <a:chOff x="8515224" y="3429000"/>
              <a:chExt cx="2803775" cy="1225617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0E1FC0BC-7D73-4811-A331-6388F0061ED7}"/>
                  </a:ext>
                </a:extLst>
              </p:cNvPr>
              <p:cNvSpPr/>
              <p:nvPr/>
            </p:nvSpPr>
            <p:spPr>
              <a:xfrm>
                <a:off x="8515225" y="3847310"/>
                <a:ext cx="2803774" cy="807307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dirty="0">
                    <a:solidFill>
                      <a:schemeClr val="accent1"/>
                    </a:solidFill>
                  </a:rPr>
                  <a:t>Incidenza per indisponibilità: 4%</a:t>
                </a: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A1CB351-5AB6-41E4-881F-065D258AC723}"/>
                  </a:ext>
                </a:extLst>
              </p:cNvPr>
              <p:cNvSpPr/>
              <p:nvPr/>
            </p:nvSpPr>
            <p:spPr>
              <a:xfrm>
                <a:off x="8515224" y="3429000"/>
                <a:ext cx="2803774" cy="369465"/>
              </a:xfrm>
              <a:prstGeom prst="roundRect">
                <a:avLst/>
              </a:prstGeom>
              <a:noFill/>
              <a:ln>
                <a:solidFill>
                  <a:srgbClr val="2187C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TARGET</a:t>
                </a:r>
              </a:p>
            </p:txBody>
          </p:sp>
        </p:grpSp>
      </p:grp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A260505E-B560-437A-BEAC-5146602DE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7494948"/>
              </p:ext>
            </p:extLst>
          </p:nvPr>
        </p:nvGraphicFramePr>
        <p:xfrm>
          <a:off x="584835" y="1749213"/>
          <a:ext cx="7768055" cy="372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B6896E2-97AE-F6E3-AB9F-19F3BACD6F8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4780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6079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BEFORE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2FFDF2B-BB08-4C53-A3DA-C4D9D1CA4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73" y="1654899"/>
            <a:ext cx="11534454" cy="393592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7A6A677-064E-B642-DBDF-2ED1E3AC31C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280789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0</TotalTime>
  <Words>1892</Words>
  <Application>Microsoft Office PowerPoint</Application>
  <PresentationFormat>Widescreen</PresentationFormat>
  <Paragraphs>604</Paragraphs>
  <Slides>36</Slides>
  <Notes>10</Notes>
  <HiddenSlides>0</HiddenSlides>
  <MMClips>0</MMClips>
  <ScaleCrop>false</ScaleCrop>
  <HeadingPairs>
    <vt:vector size="8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5</vt:i4>
      </vt:variant>
      <vt:variant>
        <vt:lpstr>Server OLE incorporati</vt:lpstr>
      </vt:variant>
      <vt:variant>
        <vt:i4>1</vt:i4>
      </vt:variant>
      <vt:variant>
        <vt:lpstr>Titoli diapositive</vt:lpstr>
      </vt:variant>
      <vt:variant>
        <vt:i4>36</vt:i4>
      </vt:variant>
    </vt:vector>
  </HeadingPairs>
  <TitlesOfParts>
    <vt:vector size="46" baseType="lpstr">
      <vt:lpstr>Arial</vt:lpstr>
      <vt:lpstr>Calibri</vt:lpstr>
      <vt:lpstr>Calibri Light</vt:lpstr>
      <vt:lpstr>Myriad Pro</vt:lpstr>
      <vt:lpstr>2_Custom Design</vt:lpstr>
      <vt:lpstr>3_Custom Design</vt:lpstr>
      <vt:lpstr>1_Custom Design</vt:lpstr>
      <vt:lpstr>4_Custom Design</vt:lpstr>
      <vt:lpstr>Custom Design</vt:lpstr>
      <vt:lpstr>Worksheet</vt:lpstr>
      <vt:lpstr>SMED IF90  Matteo Martinelli  ######### ######## ####### ##### ######## ## ########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Belpoliti Simona (OPW)</dc:creator>
  <cp:lastModifiedBy>MATTEO MARTINELLI</cp:lastModifiedBy>
  <cp:revision>832</cp:revision>
  <cp:lastPrinted>2020-10-21T16:18:34Z</cp:lastPrinted>
  <dcterms:created xsi:type="dcterms:W3CDTF">2018-03-05T09:45:51Z</dcterms:created>
  <dcterms:modified xsi:type="dcterms:W3CDTF">2023-01-10T22:24:11Z</dcterms:modified>
</cp:coreProperties>
</file>